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</p:sldMasterIdLst>
  <p:notesMasterIdLst>
    <p:notesMasterId r:id="rId34"/>
  </p:notesMasterIdLst>
  <p:handoutMasterIdLst>
    <p:handoutMasterId r:id="rId35"/>
  </p:handoutMasterIdLst>
  <p:sldIdLst>
    <p:sldId id="521" r:id="rId5"/>
    <p:sldId id="510" r:id="rId6"/>
    <p:sldId id="374" r:id="rId7"/>
    <p:sldId id="516" r:id="rId8"/>
    <p:sldId id="522" r:id="rId9"/>
    <p:sldId id="523" r:id="rId10"/>
    <p:sldId id="524" r:id="rId11"/>
    <p:sldId id="525" r:id="rId12"/>
    <p:sldId id="526" r:id="rId13"/>
    <p:sldId id="541" r:id="rId14"/>
    <p:sldId id="542" r:id="rId15"/>
    <p:sldId id="528" r:id="rId16"/>
    <p:sldId id="529" r:id="rId17"/>
    <p:sldId id="530" r:id="rId18"/>
    <p:sldId id="532" r:id="rId19"/>
    <p:sldId id="531" r:id="rId20"/>
    <p:sldId id="533" r:id="rId21"/>
    <p:sldId id="534" r:id="rId22"/>
    <p:sldId id="539" r:id="rId23"/>
    <p:sldId id="540" r:id="rId24"/>
    <p:sldId id="535" r:id="rId25"/>
    <p:sldId id="536" r:id="rId26"/>
    <p:sldId id="537" r:id="rId27"/>
    <p:sldId id="543" r:id="rId28"/>
    <p:sldId id="518" r:id="rId29"/>
    <p:sldId id="538" r:id="rId30"/>
    <p:sldId id="256" r:id="rId31"/>
    <p:sldId id="519" r:id="rId32"/>
    <p:sldId id="520" r:id="rId3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" id="{0913080B-BBC9-4861-8C22-311A76CEC0F5}">
          <p14:sldIdLst>
            <p14:sldId id="521"/>
            <p14:sldId id="510"/>
            <p14:sldId id="374"/>
            <p14:sldId id="516"/>
            <p14:sldId id="522"/>
            <p14:sldId id="523"/>
            <p14:sldId id="524"/>
            <p14:sldId id="525"/>
            <p14:sldId id="526"/>
            <p14:sldId id="541"/>
            <p14:sldId id="542"/>
            <p14:sldId id="528"/>
            <p14:sldId id="529"/>
            <p14:sldId id="530"/>
            <p14:sldId id="532"/>
            <p14:sldId id="531"/>
            <p14:sldId id="533"/>
            <p14:sldId id="534"/>
            <p14:sldId id="539"/>
            <p14:sldId id="540"/>
            <p14:sldId id="535"/>
            <p14:sldId id="536"/>
            <p14:sldId id="537"/>
            <p14:sldId id="543"/>
            <p14:sldId id="518"/>
            <p14:sldId id="538"/>
          </p14:sldIdLst>
        </p14:section>
        <p14:section name="Instructions" id="{ED7AFC50-B7E8-442E-9A05-CF1CE63C159C}">
          <p14:sldIdLst>
            <p14:sldId id="256"/>
            <p14:sldId id="519"/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7AB"/>
    <a:srgbClr val="3D3D66"/>
    <a:srgbClr val="BFBFBF"/>
    <a:srgbClr val="8866AB"/>
    <a:srgbClr val="E4E4EA"/>
    <a:srgbClr val="E2E2EC"/>
    <a:srgbClr val="E0E0EE"/>
    <a:srgbClr val="333355"/>
    <a:srgbClr val="5D3D88"/>
    <a:srgbClr val="9E7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AB77C-5504-4394-91E8-B817A29F3DF7}" v="356" dt="2022-05-02T13:41:33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0579" autoAdjust="0"/>
  </p:normalViewPr>
  <p:slideViewPr>
    <p:cSldViewPr snapToGrid="0">
      <p:cViewPr varScale="1">
        <p:scale>
          <a:sx n="144" d="100"/>
          <a:sy n="144" d="100"/>
        </p:scale>
        <p:origin x="3126" y="390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080" y="10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Welcome</a:t>
            </a:r>
            <a:r>
              <a:rPr lang="nb-NO" dirty="0"/>
              <a:t> to my </a:t>
            </a:r>
            <a:r>
              <a:rPr lang="nb-NO" dirty="0" err="1"/>
              <a:t>session</a:t>
            </a:r>
            <a:r>
              <a:rPr lang="nb-NO" dirty="0"/>
              <a:t>. </a:t>
            </a:r>
            <a:r>
              <a:rPr lang="nb-NO" dirty="0" err="1"/>
              <a:t>Today</a:t>
            </a:r>
            <a:r>
              <a:rPr lang="nb-NO" dirty="0"/>
              <a:t> 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to a </a:t>
            </a:r>
            <a:r>
              <a:rPr lang="nb-NO" dirty="0" err="1"/>
              <a:t>journey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Dyn365 Customer Service </a:t>
            </a:r>
            <a:r>
              <a:rPr lang="nb-NO" dirty="0" err="1"/>
              <a:t>Omnichannel</a:t>
            </a:r>
            <a:r>
              <a:rPr lang="nb-NO" dirty="0"/>
              <a:t> Voice </a:t>
            </a:r>
            <a:r>
              <a:rPr lang="nb-NO" dirty="0" err="1"/>
              <a:t>together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Teams </a:t>
            </a:r>
            <a:r>
              <a:rPr lang="nb-NO" dirty="0" err="1"/>
              <a:t>voice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as Teams </a:t>
            </a:r>
            <a:r>
              <a:rPr lang="nb-NO" dirty="0" err="1"/>
              <a:t>telephony</a:t>
            </a:r>
            <a:r>
              <a:rPr lang="nb-NO" dirty="0"/>
              <a:t>.</a:t>
            </a:r>
          </a:p>
          <a:p>
            <a:r>
              <a:rPr lang="nb-NO" dirty="0"/>
              <a:t>How to do </a:t>
            </a:r>
            <a:r>
              <a:rPr lang="nb-NO" dirty="0" err="1"/>
              <a:t>this</a:t>
            </a:r>
            <a:r>
              <a:rPr lang="nb-NO" dirty="0"/>
              <a:t> and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needed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configure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Teams </a:t>
            </a:r>
            <a:r>
              <a:rPr lang="nb-NO" dirty="0" err="1"/>
              <a:t>Colab</a:t>
            </a:r>
            <a:r>
              <a:rPr lang="nb-NO" dirty="0"/>
              <a:t> and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ready</a:t>
            </a:r>
            <a:r>
              <a:rPr lang="nb-NO" dirty="0"/>
              <a:t>.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done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Teams Chat </a:t>
            </a:r>
            <a:r>
              <a:rPr lang="nb-NO" dirty="0" err="1"/>
              <a:t>ready</a:t>
            </a:r>
            <a:r>
              <a:rPr lang="nb-NO" dirty="0"/>
              <a:t> and start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r>
              <a:rPr lang="nb-NO" dirty="0"/>
              <a:t>. Be </a:t>
            </a:r>
            <a:r>
              <a:rPr lang="nb-NO" dirty="0" err="1"/>
              <a:t>aware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still in </a:t>
            </a:r>
            <a:r>
              <a:rPr lang="nb-NO" dirty="0" err="1"/>
              <a:t>preview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1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look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configure</a:t>
            </a:r>
            <a:r>
              <a:rPr lang="nb-NO" dirty="0"/>
              <a:t> Dyn365 Sales.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Direct Routing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place</a:t>
            </a:r>
            <a:r>
              <a:rPr lang="nb-NO" dirty="0"/>
              <a:t>.</a:t>
            </a:r>
          </a:p>
          <a:p>
            <a:r>
              <a:rPr lang="nb-NO" dirty="0"/>
              <a:t>As </a:t>
            </a:r>
            <a:r>
              <a:rPr lang="nb-NO" dirty="0" err="1"/>
              <a:t>mentioned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Dyn365 admin </a:t>
            </a:r>
            <a:r>
              <a:rPr lang="nb-NO" dirty="0" err="1"/>
              <a:t>rights</a:t>
            </a:r>
            <a:r>
              <a:rPr lang="nb-NO" dirty="0"/>
              <a:t> to make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configure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Dyn365 Sales </a:t>
            </a:r>
            <a:r>
              <a:rPr lang="nb-NO" dirty="0" err="1"/>
              <a:t>hub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6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we</a:t>
            </a:r>
            <a:r>
              <a:rPr lang="nb-NO" dirty="0"/>
              <a:t> turn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and be </a:t>
            </a:r>
            <a:r>
              <a:rPr lang="nb-NO" dirty="0" err="1"/>
              <a:t>aware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preview</a:t>
            </a:r>
            <a:r>
              <a:rPr lang="nb-NO" dirty="0"/>
              <a:t> and </a:t>
            </a:r>
            <a:r>
              <a:rPr lang="nb-NO" dirty="0" err="1"/>
              <a:t>changes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r>
              <a:rPr lang="nb-NO" dirty="0"/>
              <a:t>. </a:t>
            </a:r>
            <a:r>
              <a:rPr lang="nb-NO" dirty="0" err="1"/>
              <a:t>Recording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done,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it must be </a:t>
            </a:r>
            <a:r>
              <a:rPr lang="nb-NO" dirty="0" err="1"/>
              <a:t>informed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. So my </a:t>
            </a:r>
            <a:r>
              <a:rPr lang="nb-NO" dirty="0" err="1"/>
              <a:t>advice</a:t>
            </a:r>
            <a:r>
              <a:rPr lang="nb-NO" dirty="0"/>
              <a:t> is to </a:t>
            </a:r>
            <a:r>
              <a:rPr lang="nb-NO" dirty="0" err="1"/>
              <a:t>use</a:t>
            </a:r>
            <a:r>
              <a:rPr lang="nb-NO" dirty="0"/>
              <a:t> it manual to do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recording</a:t>
            </a:r>
            <a:r>
              <a:rPr lang="nb-NO" dirty="0"/>
              <a:t> and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concent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person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called</a:t>
            </a:r>
            <a:r>
              <a:rPr lang="nb-NO" dirty="0"/>
              <a:t>.</a:t>
            </a:r>
          </a:p>
          <a:p>
            <a:r>
              <a:rPr lang="nb-NO" dirty="0" err="1"/>
              <a:t>Recordings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transcript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not all </a:t>
            </a:r>
            <a:r>
              <a:rPr lang="nb-NO" dirty="0" err="1"/>
              <a:t>language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supported</a:t>
            </a:r>
            <a:r>
              <a:rPr lang="nb-NO" dirty="0"/>
              <a:t> per </a:t>
            </a:r>
            <a:r>
              <a:rPr lang="nb-NO" dirty="0" err="1"/>
              <a:t>now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English, </a:t>
            </a:r>
            <a:r>
              <a:rPr lang="nb-NO" dirty="0" err="1"/>
              <a:t>German</a:t>
            </a:r>
            <a:r>
              <a:rPr lang="nb-NO" dirty="0"/>
              <a:t>, French, </a:t>
            </a:r>
            <a:r>
              <a:rPr lang="nb-NO" dirty="0" err="1"/>
              <a:t>Spannish</a:t>
            </a:r>
            <a:r>
              <a:rPr lang="nb-NO" dirty="0"/>
              <a:t>,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arabich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and so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nordic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not Norwegian. </a:t>
            </a:r>
            <a:r>
              <a:rPr lang="nb-NO" dirty="0" err="1"/>
              <a:t>Personaly</a:t>
            </a:r>
            <a:r>
              <a:rPr lang="nb-NO" dirty="0"/>
              <a:t> I hope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</a:t>
            </a:r>
            <a:r>
              <a:rPr lang="nb-NO" dirty="0" err="1"/>
              <a:t>soon</a:t>
            </a:r>
            <a:r>
              <a:rPr lang="nb-NO" dirty="0"/>
              <a:t> for Norwegian </a:t>
            </a:r>
            <a:r>
              <a:rPr lang="nb-NO" dirty="0">
                <a:sym typeface="Wingdings" panose="05000000000000000000" pitchFamily="2" charset="2"/>
              </a:rPr>
              <a:t>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11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Run demo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inbound</a:t>
            </a:r>
            <a:r>
              <a:rPr lang="nb-NO" dirty="0"/>
              <a:t> and </a:t>
            </a:r>
            <a:r>
              <a:rPr lang="nb-NO" dirty="0" err="1"/>
              <a:t>outbound</a:t>
            </a:r>
            <a:r>
              <a:rPr lang="nb-NO" dirty="0"/>
              <a:t> </a:t>
            </a:r>
            <a:r>
              <a:rPr lang="nb-NO" dirty="0" err="1"/>
              <a:t>calls</a:t>
            </a:r>
            <a:r>
              <a:rPr lang="nb-NO" dirty="0"/>
              <a:t> in sales.</a:t>
            </a:r>
          </a:p>
          <a:p>
            <a:r>
              <a:rPr lang="nb-NO" dirty="0"/>
              <a:t>And </a:t>
            </a:r>
            <a:r>
              <a:rPr lang="nb-NO" dirty="0" err="1"/>
              <a:t>ofcourse</a:t>
            </a:r>
            <a:r>
              <a:rPr lang="nb-NO" dirty="0"/>
              <a:t> Chat from Teams </a:t>
            </a:r>
            <a:r>
              <a:rPr lang="nb-NO" dirty="0" err="1"/>
              <a:t>inside</a:t>
            </a:r>
            <a:r>
              <a:rPr lang="nb-NO" dirty="0"/>
              <a:t> Dyn365 Sales </a:t>
            </a:r>
            <a:r>
              <a:rPr lang="nb-NO" dirty="0" err="1"/>
              <a:t>hub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configured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3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time to </a:t>
            </a:r>
            <a:r>
              <a:rPr lang="nb-NO" dirty="0" err="1"/>
              <a:t>look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Dyn365 Customer Service </a:t>
            </a:r>
            <a:r>
              <a:rPr lang="nb-NO" dirty="0" err="1"/>
              <a:t>Omnichannel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voice</a:t>
            </a:r>
            <a:r>
              <a:rPr lang="nb-NO" dirty="0"/>
              <a:t>. I have done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basic</a:t>
            </a:r>
            <a:r>
              <a:rPr lang="nb-NO" dirty="0"/>
              <a:t> </a:t>
            </a:r>
            <a:r>
              <a:rPr lang="nb-NO" dirty="0" err="1"/>
              <a:t>setup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a bot </a:t>
            </a:r>
            <a:r>
              <a:rPr lang="nb-NO" dirty="0" err="1"/>
              <a:t>named</a:t>
            </a:r>
            <a:r>
              <a:rPr lang="nb-NO" dirty="0"/>
              <a:t> HUGO. This askes </a:t>
            </a:r>
            <a:r>
              <a:rPr lang="nb-NO" dirty="0" err="1"/>
              <a:t>me</a:t>
            </a:r>
            <a:r>
              <a:rPr lang="nb-NO" dirty="0"/>
              <a:t> different </a:t>
            </a:r>
            <a:r>
              <a:rPr lang="nb-NO" dirty="0" err="1"/>
              <a:t>thing</a:t>
            </a:r>
            <a:r>
              <a:rPr lang="nb-NO" dirty="0"/>
              <a:t> (IVR </a:t>
            </a:r>
            <a:r>
              <a:rPr lang="nb-NO" dirty="0" err="1"/>
              <a:t>menu</a:t>
            </a:r>
            <a:r>
              <a:rPr lang="nb-NO" dirty="0"/>
              <a:t>)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can</a:t>
            </a:r>
            <a:r>
              <a:rPr lang="nb-NO" dirty="0"/>
              <a:t> for a human.</a:t>
            </a:r>
          </a:p>
          <a:p>
            <a:r>
              <a:rPr lang="nb-NO" dirty="0" err="1"/>
              <a:t>Then</a:t>
            </a:r>
            <a:r>
              <a:rPr lang="nb-NO" dirty="0"/>
              <a:t> HUGO </a:t>
            </a:r>
            <a:r>
              <a:rPr lang="nb-NO" dirty="0" err="1"/>
              <a:t>will</a:t>
            </a:r>
            <a:r>
              <a:rPr lang="nb-NO" dirty="0"/>
              <a:t> transfer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 At </a:t>
            </a:r>
            <a:r>
              <a:rPr lang="nb-NO" dirty="0" err="1"/>
              <a:t>the</a:t>
            </a:r>
            <a:r>
              <a:rPr lang="nb-NO" dirty="0"/>
              <a:t> present time </a:t>
            </a:r>
            <a:r>
              <a:rPr lang="nb-NO" dirty="0" err="1"/>
              <a:t>the</a:t>
            </a:r>
            <a:r>
              <a:rPr lang="nb-NO" dirty="0"/>
              <a:t> HUGO bot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speak</a:t>
            </a:r>
            <a:r>
              <a:rPr lang="nb-NO" dirty="0"/>
              <a:t> Norwegian.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transcript</a:t>
            </a:r>
            <a:r>
              <a:rPr lang="nb-NO" dirty="0"/>
              <a:t>. It’s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/>
              <a:t>.</a:t>
            </a:r>
            <a:endParaRPr lang="nb-NO" dirty="0"/>
          </a:p>
          <a:p>
            <a:r>
              <a:rPr lang="nb-NO" dirty="0" err="1"/>
              <a:t>But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transcript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in </a:t>
            </a:r>
            <a:r>
              <a:rPr lang="nb-NO" dirty="0" err="1"/>
              <a:t>place</a:t>
            </a:r>
            <a:r>
              <a:rPr lang="nb-NO" dirty="0"/>
              <a:t>. </a:t>
            </a:r>
          </a:p>
          <a:p>
            <a:r>
              <a:rPr lang="nb-NO" dirty="0"/>
              <a:t>This is </a:t>
            </a:r>
            <a:r>
              <a:rPr lang="nb-NO" dirty="0" err="1"/>
              <a:t>how</a:t>
            </a:r>
            <a:r>
              <a:rPr lang="nb-NO" dirty="0"/>
              <a:t> I </a:t>
            </a:r>
            <a:r>
              <a:rPr lang="nb-NO" dirty="0" err="1"/>
              <a:t>did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Dyn365 </a:t>
            </a:r>
            <a:r>
              <a:rPr lang="nb-NO" dirty="0" err="1"/>
              <a:t>MVP’s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21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 to </a:t>
            </a:r>
            <a:r>
              <a:rPr lang="nb-NO" dirty="0" err="1"/>
              <a:t>configure</a:t>
            </a:r>
            <a:r>
              <a:rPr lang="nb-NO" dirty="0"/>
              <a:t> </a:t>
            </a:r>
            <a:r>
              <a:rPr lang="nb-NO" dirty="0" err="1"/>
              <a:t>Azure</a:t>
            </a:r>
            <a:r>
              <a:rPr lang="nb-NO" dirty="0"/>
              <a:t> Communications Service. 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Resource Groups and so on.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registred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app and more.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6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config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SBC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for </a:t>
            </a:r>
            <a:r>
              <a:rPr lang="nb-NO" dirty="0" err="1"/>
              <a:t>routing</a:t>
            </a:r>
            <a:r>
              <a:rPr lang="nb-NO" dirty="0"/>
              <a:t>. All </a:t>
            </a:r>
            <a:r>
              <a:rPr lang="nb-NO" dirty="0" err="1"/>
              <a:t>this</a:t>
            </a:r>
            <a:r>
              <a:rPr lang="nb-NO" dirty="0"/>
              <a:t> is done in </a:t>
            </a:r>
            <a:r>
              <a:rPr lang="nb-NO" dirty="0" err="1"/>
              <a:t>the</a:t>
            </a:r>
            <a:r>
              <a:rPr lang="nb-NO" dirty="0"/>
              <a:t> ACS. </a:t>
            </a:r>
          </a:p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SBC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ports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communicate</a:t>
            </a:r>
            <a:r>
              <a:rPr lang="nb-NO" dirty="0"/>
              <a:t> and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voice</a:t>
            </a:r>
            <a:r>
              <a:rPr lang="nb-NO" dirty="0"/>
              <a:t> </a:t>
            </a:r>
            <a:r>
              <a:rPr lang="nb-NO" dirty="0" err="1"/>
              <a:t>route</a:t>
            </a:r>
            <a:r>
              <a:rPr lang="nb-NO" dirty="0"/>
              <a:t>. All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configured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start to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configure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bot and more </a:t>
            </a:r>
            <a:r>
              <a:rPr lang="nb-NO" dirty="0" err="1"/>
              <a:t>that</a:t>
            </a:r>
            <a:r>
              <a:rPr lang="nb-NO" dirty="0"/>
              <a:t> is done in </a:t>
            </a:r>
            <a:r>
              <a:rPr lang="nb-NO" dirty="0" err="1"/>
              <a:t>the</a:t>
            </a:r>
            <a:r>
              <a:rPr lang="nb-NO" dirty="0"/>
              <a:t> PVA (Power Virtual Agent) and </a:t>
            </a:r>
            <a:r>
              <a:rPr lang="nb-NO" dirty="0" err="1"/>
              <a:t>together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PowerApps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IVR </a:t>
            </a:r>
            <a:r>
              <a:rPr lang="nb-NO" dirty="0" err="1"/>
              <a:t>speach</a:t>
            </a:r>
            <a:r>
              <a:rPr lang="nb-NO" dirty="0"/>
              <a:t> to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49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</a:t>
            </a:r>
            <a:r>
              <a:rPr lang="nb-NO" dirty="0" err="1"/>
              <a:t>the</a:t>
            </a:r>
            <a:r>
              <a:rPr lang="nb-NO" dirty="0"/>
              <a:t> dummy test </a:t>
            </a:r>
            <a:r>
              <a:rPr lang="nb-NO" dirty="0" err="1"/>
              <a:t>of</a:t>
            </a:r>
            <a:r>
              <a:rPr lang="nb-NO" dirty="0"/>
              <a:t> my bot. Who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eg</a:t>
            </a:r>
            <a:r>
              <a:rPr lang="nb-NO" dirty="0"/>
              <a:t> typ Hi, and it </a:t>
            </a:r>
            <a:r>
              <a:rPr lang="nb-NO" dirty="0" err="1"/>
              <a:t>then</a:t>
            </a:r>
            <a:r>
              <a:rPr lang="nb-NO" dirty="0"/>
              <a:t> list all </a:t>
            </a:r>
            <a:r>
              <a:rPr lang="nb-NO" dirty="0" err="1"/>
              <a:t>the</a:t>
            </a:r>
            <a:r>
              <a:rPr lang="nb-NO" dirty="0"/>
              <a:t> services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provide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  <a:p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just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agent, and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it transfer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.</a:t>
            </a:r>
          </a:p>
          <a:p>
            <a:r>
              <a:rPr lang="nb-NO" dirty="0"/>
              <a:t>And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calls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transfered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«agent»,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happening.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49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integrations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all to </a:t>
            </a:r>
            <a:r>
              <a:rPr lang="nb-NO" dirty="0" err="1"/>
              <a:t>the</a:t>
            </a:r>
            <a:r>
              <a:rPr lang="nb-NO" dirty="0"/>
              <a:t> right Teams chat.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Teams chat from </a:t>
            </a:r>
            <a:r>
              <a:rPr lang="nb-NO" dirty="0" err="1"/>
              <a:t>the</a:t>
            </a:r>
            <a:r>
              <a:rPr lang="nb-NO" dirty="0"/>
              <a:t> Dyn365CS,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ask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a case or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transfer to a person.</a:t>
            </a:r>
          </a:p>
          <a:p>
            <a:r>
              <a:rPr lang="nb-NO" dirty="0" err="1"/>
              <a:t>But</a:t>
            </a:r>
            <a:r>
              <a:rPr lang="nb-NO" dirty="0"/>
              <a:t> be </a:t>
            </a:r>
            <a:r>
              <a:rPr lang="nb-NO" dirty="0" err="1"/>
              <a:t>aware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all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preview</a:t>
            </a:r>
            <a:r>
              <a:rPr lang="nb-NO" dirty="0"/>
              <a:t> and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91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all </a:t>
            </a:r>
            <a:r>
              <a:rPr lang="nb-NO" dirty="0" err="1"/>
              <a:t>this</a:t>
            </a:r>
            <a:r>
              <a:rPr lang="nb-NO" dirty="0"/>
              <a:t> in Dyn365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aslo</a:t>
            </a:r>
            <a:r>
              <a:rPr lang="nb-NO" dirty="0"/>
              <a:t> </a:t>
            </a:r>
            <a:r>
              <a:rPr lang="nb-NO" dirty="0" err="1"/>
              <a:t>lots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in </a:t>
            </a:r>
            <a:r>
              <a:rPr lang="nb-NO" dirty="0" err="1"/>
              <a:t>here</a:t>
            </a:r>
            <a:r>
              <a:rPr lang="nb-NO" dirty="0"/>
              <a:t>. This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management team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.</a:t>
            </a:r>
          </a:p>
          <a:p>
            <a:r>
              <a:rPr lang="nb-NO" dirty="0"/>
              <a:t>So </a:t>
            </a:r>
            <a:r>
              <a:rPr lang="nb-NO" dirty="0" err="1"/>
              <a:t>let’s</a:t>
            </a:r>
            <a:r>
              <a:rPr lang="nb-NO" dirty="0"/>
              <a:t> do </a:t>
            </a:r>
            <a:r>
              <a:rPr lang="nb-NO" dirty="0" err="1"/>
              <a:t>ready</a:t>
            </a:r>
            <a:r>
              <a:rPr lang="nb-NO" dirty="0"/>
              <a:t> for a DEMO for </a:t>
            </a:r>
            <a:r>
              <a:rPr lang="nb-NO" dirty="0" err="1"/>
              <a:t>the</a:t>
            </a:r>
            <a:r>
              <a:rPr lang="nb-NO" dirty="0"/>
              <a:t> calling – chat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3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5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Time for </a:t>
            </a:r>
            <a:r>
              <a:rPr lang="nb-NO" dirty="0" err="1"/>
              <a:t>some</a:t>
            </a:r>
            <a:r>
              <a:rPr lang="nb-NO" dirty="0"/>
              <a:t> Q and A. So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start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everyone</a:t>
            </a:r>
            <a:r>
              <a:rPr lang="nb-NO" dirty="0"/>
              <a:t> turn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camera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picture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just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switch</a:t>
            </a:r>
            <a:r>
              <a:rPr lang="nb-NO" dirty="0"/>
              <a:t> to </a:t>
            </a:r>
            <a:r>
              <a:rPr lang="nb-NO" dirty="0" err="1"/>
              <a:t>Togethermode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83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800" dirty="0"/>
              <a:t>I am from Oslo Norway, and lives </a:t>
            </a:r>
            <a:r>
              <a:rPr lang="nb-NO" sz="800" dirty="0" err="1"/>
              <a:t>south</a:t>
            </a:r>
            <a:r>
              <a:rPr lang="nb-NO" sz="800" dirty="0"/>
              <a:t> </a:t>
            </a:r>
            <a:r>
              <a:rPr lang="nb-NO" sz="800" dirty="0" err="1"/>
              <a:t>east</a:t>
            </a:r>
            <a:r>
              <a:rPr lang="nb-NO" sz="800" dirty="0"/>
              <a:t> </a:t>
            </a:r>
            <a:r>
              <a:rPr lang="nb-NO" sz="800" dirty="0" err="1"/>
              <a:t>of</a:t>
            </a:r>
            <a:r>
              <a:rPr lang="nb-NO" sz="800" dirty="0"/>
              <a:t> Oslo in a </a:t>
            </a:r>
            <a:r>
              <a:rPr lang="nb-NO" sz="800" dirty="0" err="1"/>
              <a:t>place</a:t>
            </a:r>
            <a:r>
              <a:rPr lang="nb-NO" sz="800" dirty="0"/>
              <a:t> </a:t>
            </a:r>
            <a:r>
              <a:rPr lang="nb-NO" sz="800" dirty="0" err="1"/>
              <a:t>named</a:t>
            </a:r>
            <a:r>
              <a:rPr lang="nb-NO" sz="800" dirty="0"/>
              <a:t> Siggerud. I </a:t>
            </a:r>
            <a:r>
              <a:rPr lang="nb-NO" sz="800" dirty="0" err="1"/>
              <a:t>speak</a:t>
            </a:r>
            <a:r>
              <a:rPr lang="nb-NO" sz="800" dirty="0"/>
              <a:t> Norwegian, </a:t>
            </a:r>
            <a:r>
              <a:rPr lang="nb-NO" sz="800" dirty="0" err="1"/>
              <a:t>Swedish</a:t>
            </a:r>
            <a:r>
              <a:rPr lang="nb-NO" sz="800" dirty="0"/>
              <a:t> and English. </a:t>
            </a:r>
          </a:p>
          <a:p>
            <a:r>
              <a:rPr lang="nb-NO" sz="800" dirty="0"/>
              <a:t>I have </a:t>
            </a:r>
            <a:r>
              <a:rPr lang="nb-NO" sz="800" dirty="0" err="1"/>
              <a:t>been</a:t>
            </a:r>
            <a:r>
              <a:rPr lang="nb-NO" sz="800" dirty="0"/>
              <a:t> </a:t>
            </a:r>
            <a:r>
              <a:rPr lang="nb-NO" sz="800" dirty="0" err="1"/>
              <a:t>working</a:t>
            </a:r>
            <a:r>
              <a:rPr lang="nb-NO" sz="800" dirty="0"/>
              <a:t> </a:t>
            </a:r>
            <a:r>
              <a:rPr lang="nb-NO" sz="800" dirty="0" err="1"/>
              <a:t>with</a:t>
            </a:r>
            <a:r>
              <a:rPr lang="nb-NO" sz="800" dirty="0"/>
              <a:t> IT </a:t>
            </a:r>
            <a:r>
              <a:rPr lang="nb-NO" sz="800" dirty="0" err="1"/>
              <a:t>since</a:t>
            </a:r>
            <a:r>
              <a:rPr lang="nb-NO" sz="800" dirty="0"/>
              <a:t> 1996. In </a:t>
            </a:r>
            <a:r>
              <a:rPr lang="nb-NO" sz="800" dirty="0" err="1"/>
              <a:t>february</a:t>
            </a:r>
            <a:r>
              <a:rPr lang="nb-NO" sz="800" dirty="0"/>
              <a:t> I </a:t>
            </a:r>
            <a:r>
              <a:rPr lang="nb-NO" sz="800" dirty="0" err="1"/>
              <a:t>was</a:t>
            </a:r>
            <a:r>
              <a:rPr lang="nb-NO" sz="800" dirty="0"/>
              <a:t> </a:t>
            </a:r>
            <a:r>
              <a:rPr lang="nb-NO" sz="800" dirty="0" err="1"/>
              <a:t>awared</a:t>
            </a:r>
            <a:r>
              <a:rPr lang="nb-NO" sz="800" dirty="0"/>
              <a:t> </a:t>
            </a:r>
            <a:r>
              <a:rPr lang="nb-NO" sz="800" dirty="0" err="1"/>
              <a:t>with</a:t>
            </a:r>
            <a:r>
              <a:rPr lang="nb-NO" sz="800" dirty="0"/>
              <a:t> Microsoft MVP in Teams. My </a:t>
            </a:r>
            <a:r>
              <a:rPr lang="nb-NO" sz="800" dirty="0" err="1"/>
              <a:t>speciality</a:t>
            </a:r>
            <a:r>
              <a:rPr lang="nb-NO" sz="800" dirty="0"/>
              <a:t> is </a:t>
            </a:r>
            <a:r>
              <a:rPr lang="nb-NO" sz="800" dirty="0" err="1"/>
              <a:t>telephony</a:t>
            </a:r>
            <a:r>
              <a:rPr lang="nb-NO" sz="800" dirty="0"/>
              <a:t> in Teams, </a:t>
            </a:r>
            <a:r>
              <a:rPr lang="nb-NO" sz="800" dirty="0" err="1"/>
              <a:t>integrations</a:t>
            </a:r>
            <a:r>
              <a:rPr lang="nb-NO" sz="800" dirty="0"/>
              <a:t> </a:t>
            </a:r>
            <a:r>
              <a:rPr lang="nb-NO" sz="800" dirty="0" err="1"/>
              <a:t>with</a:t>
            </a:r>
            <a:r>
              <a:rPr lang="nb-NO" sz="800" dirty="0"/>
              <a:t> </a:t>
            </a:r>
          </a:p>
          <a:p>
            <a:r>
              <a:rPr lang="nb-NO" sz="800" dirty="0" err="1"/>
              <a:t>Contact</a:t>
            </a:r>
            <a:r>
              <a:rPr lang="nb-NO" sz="800" dirty="0"/>
              <a:t> Center and </a:t>
            </a:r>
            <a:r>
              <a:rPr lang="nb-NO" sz="800" dirty="0" err="1"/>
              <a:t>I’m</a:t>
            </a:r>
            <a:r>
              <a:rPr lang="nb-NO" sz="800" dirty="0"/>
              <a:t> </a:t>
            </a:r>
            <a:r>
              <a:rPr lang="nb-NO" sz="800" dirty="0" err="1"/>
              <a:t>always</a:t>
            </a:r>
            <a:r>
              <a:rPr lang="nb-NO" sz="800" dirty="0"/>
              <a:t> </a:t>
            </a:r>
            <a:r>
              <a:rPr lang="en-GB" sz="16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curious</a:t>
            </a:r>
            <a:r>
              <a:rPr lang="nb-NO" sz="800" dirty="0"/>
              <a:t> </a:t>
            </a:r>
            <a:r>
              <a:rPr lang="nb-NO" sz="800" dirty="0" err="1"/>
              <a:t>how</a:t>
            </a:r>
            <a:r>
              <a:rPr lang="nb-NO" sz="800" dirty="0"/>
              <a:t> to </a:t>
            </a:r>
            <a:r>
              <a:rPr lang="nb-NO" sz="800" dirty="0" err="1"/>
              <a:t>get</a:t>
            </a:r>
            <a:r>
              <a:rPr lang="nb-NO" sz="800" dirty="0"/>
              <a:t> </a:t>
            </a:r>
            <a:r>
              <a:rPr lang="nb-NO" sz="800" dirty="0" err="1"/>
              <a:t>things</a:t>
            </a:r>
            <a:r>
              <a:rPr lang="nb-NO" sz="800" dirty="0"/>
              <a:t> </a:t>
            </a:r>
            <a:r>
              <a:rPr lang="nb-NO" sz="800" dirty="0" err="1"/>
              <a:t>work</a:t>
            </a:r>
            <a:r>
              <a:rPr lang="nb-NO" sz="800" dirty="0"/>
              <a:t> </a:t>
            </a:r>
            <a:r>
              <a:rPr lang="nb-NO" sz="800" dirty="0" err="1"/>
              <a:t>together</a:t>
            </a:r>
            <a:r>
              <a:rPr lang="nb-NO" sz="800" dirty="0"/>
              <a:t>. And </a:t>
            </a:r>
            <a:r>
              <a:rPr lang="nb-NO" sz="800" dirty="0" err="1"/>
              <a:t>this</a:t>
            </a:r>
            <a:r>
              <a:rPr lang="nb-NO" sz="800" dirty="0"/>
              <a:t> </a:t>
            </a:r>
            <a:r>
              <a:rPr lang="nb-NO" sz="800" dirty="0" err="1"/>
              <a:t>was</a:t>
            </a:r>
            <a:r>
              <a:rPr lang="nb-NO" sz="800" dirty="0"/>
              <a:t> </a:t>
            </a:r>
            <a:r>
              <a:rPr lang="nb-NO" sz="800" dirty="0" err="1"/>
              <a:t>the</a:t>
            </a:r>
            <a:r>
              <a:rPr lang="nb-NO" sz="800" dirty="0"/>
              <a:t> drive for </a:t>
            </a:r>
            <a:r>
              <a:rPr lang="nb-NO" sz="800" dirty="0" err="1"/>
              <a:t>this</a:t>
            </a:r>
            <a:r>
              <a:rPr lang="nb-NO" sz="800" dirty="0"/>
              <a:t> sessions </a:t>
            </a:r>
            <a:r>
              <a:rPr lang="nb-NO" sz="800" dirty="0" err="1"/>
              <a:t>also</a:t>
            </a:r>
            <a:r>
              <a:rPr lang="nb-NO" sz="800" dirty="0"/>
              <a:t>. </a:t>
            </a:r>
          </a:p>
          <a:p>
            <a:r>
              <a:rPr lang="nb-NO" sz="800" dirty="0" err="1"/>
              <a:t>I’m</a:t>
            </a:r>
            <a:r>
              <a:rPr lang="nb-NO" sz="800" dirty="0"/>
              <a:t> </a:t>
            </a:r>
            <a:r>
              <a:rPr lang="nb-NO" sz="800" dirty="0" err="1"/>
              <a:t>married</a:t>
            </a:r>
            <a:r>
              <a:rPr lang="nb-NO" sz="800" dirty="0"/>
              <a:t> </a:t>
            </a:r>
            <a:r>
              <a:rPr lang="nb-NO" sz="800" dirty="0" err="1"/>
              <a:t>with</a:t>
            </a:r>
            <a:r>
              <a:rPr lang="nb-NO" sz="800" dirty="0"/>
              <a:t> </a:t>
            </a:r>
            <a:r>
              <a:rPr lang="nb-NO" sz="800" dirty="0" err="1"/>
              <a:t>children</a:t>
            </a:r>
            <a:r>
              <a:rPr lang="nb-NO" sz="800" dirty="0"/>
              <a:t> and has </a:t>
            </a:r>
            <a:r>
              <a:rPr lang="nb-NO" sz="800" dirty="0" err="1"/>
              <a:t>been</a:t>
            </a:r>
            <a:r>
              <a:rPr lang="nb-NO" sz="800" dirty="0"/>
              <a:t> </a:t>
            </a:r>
            <a:r>
              <a:rPr lang="nb-NO" sz="800" dirty="0" err="1"/>
              <a:t>that</a:t>
            </a:r>
            <a:r>
              <a:rPr lang="nb-NO" sz="800" dirty="0"/>
              <a:t> for </a:t>
            </a:r>
            <a:r>
              <a:rPr lang="nb-NO" sz="800" dirty="0" err="1"/>
              <a:t>almost</a:t>
            </a:r>
            <a:r>
              <a:rPr lang="nb-NO" sz="800" dirty="0"/>
              <a:t> 22 </a:t>
            </a:r>
            <a:r>
              <a:rPr lang="nb-NO" sz="800" dirty="0" err="1"/>
              <a:t>years</a:t>
            </a:r>
            <a:r>
              <a:rPr lang="nb-NO" sz="800" dirty="0"/>
              <a:t>. </a:t>
            </a:r>
          </a:p>
          <a:p>
            <a:r>
              <a:rPr lang="nb-NO" sz="800" dirty="0"/>
              <a:t>Just a </a:t>
            </a:r>
            <a:r>
              <a:rPr lang="nb-NO" sz="800" dirty="0" err="1"/>
              <a:t>warning</a:t>
            </a:r>
            <a:r>
              <a:rPr lang="nb-NO" sz="800" dirty="0"/>
              <a:t> to be </a:t>
            </a:r>
            <a:r>
              <a:rPr lang="nb-NO" sz="800" dirty="0" err="1"/>
              <a:t>clear</a:t>
            </a:r>
            <a:r>
              <a:rPr lang="nb-NO" sz="800" dirty="0"/>
              <a:t> </a:t>
            </a:r>
            <a:r>
              <a:rPr lang="nb-NO" sz="800" dirty="0" err="1"/>
              <a:t>on</a:t>
            </a:r>
            <a:r>
              <a:rPr lang="nb-NO" sz="800" dirty="0"/>
              <a:t> is </a:t>
            </a:r>
            <a:r>
              <a:rPr lang="nb-NO" sz="800" dirty="0" err="1"/>
              <a:t>that</a:t>
            </a:r>
            <a:r>
              <a:rPr lang="nb-NO" sz="800" dirty="0"/>
              <a:t> I am not a Dynamics </a:t>
            </a:r>
            <a:r>
              <a:rPr lang="nb-NO" sz="800" dirty="0" err="1"/>
              <a:t>expert</a:t>
            </a:r>
            <a:r>
              <a:rPr lang="nb-NO" sz="800" dirty="0"/>
              <a:t> </a:t>
            </a:r>
            <a:r>
              <a:rPr lang="nb-NO" sz="800" dirty="0" err="1"/>
              <a:t>but</a:t>
            </a:r>
            <a:r>
              <a:rPr lang="nb-NO" sz="800" dirty="0"/>
              <a:t> I </a:t>
            </a:r>
            <a:r>
              <a:rPr lang="nb-NO" sz="800" dirty="0" err="1"/>
              <a:t>know</a:t>
            </a:r>
            <a:r>
              <a:rPr lang="nb-NO" sz="800" dirty="0"/>
              <a:t> my telco </a:t>
            </a:r>
            <a:r>
              <a:rPr lang="nb-NO" sz="800" dirty="0" err="1"/>
              <a:t>stuff</a:t>
            </a:r>
            <a:r>
              <a:rPr lang="nb-NO" sz="800" dirty="0"/>
              <a:t> and </a:t>
            </a:r>
            <a:r>
              <a:rPr lang="nb-NO" sz="800" dirty="0" err="1"/>
              <a:t>this</a:t>
            </a:r>
            <a:r>
              <a:rPr lang="nb-NO" sz="800" dirty="0"/>
              <a:t> is </a:t>
            </a:r>
            <a:r>
              <a:rPr lang="nb-NO" sz="800" dirty="0" err="1"/>
              <a:t>why</a:t>
            </a:r>
            <a:r>
              <a:rPr lang="nb-NO" sz="800" dirty="0"/>
              <a:t> I </a:t>
            </a:r>
            <a:r>
              <a:rPr lang="nb-NO" sz="800" dirty="0" err="1"/>
              <a:t>started</a:t>
            </a:r>
            <a:r>
              <a:rPr lang="nb-NO" sz="800" dirty="0"/>
              <a:t> to </a:t>
            </a:r>
            <a:r>
              <a:rPr lang="nb-NO" sz="800" dirty="0" err="1"/>
              <a:t>dig</a:t>
            </a:r>
            <a:r>
              <a:rPr lang="nb-NO" sz="800" dirty="0"/>
              <a:t> in to </a:t>
            </a:r>
            <a:r>
              <a:rPr lang="nb-NO" sz="800" dirty="0" err="1"/>
              <a:t>this</a:t>
            </a:r>
            <a:r>
              <a:rPr lang="nb-NO" sz="800" dirty="0"/>
              <a:t> </a:t>
            </a:r>
            <a:r>
              <a:rPr lang="nb-NO" sz="800" dirty="0" err="1"/>
              <a:t>topic</a:t>
            </a:r>
            <a:r>
              <a:rPr lang="nb-NO" sz="800" dirty="0"/>
              <a:t>.</a:t>
            </a:r>
            <a:endParaRPr lang="cs-CZ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agenda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will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:</a:t>
            </a:r>
          </a:p>
          <a:p>
            <a:pPr marL="171450" indent="-171450">
              <a:buFontTx/>
              <a:buChar char="-"/>
            </a:pPr>
            <a:r>
              <a:rPr lang="nb-NO" dirty="0"/>
              <a:t>The boring </a:t>
            </a:r>
            <a:r>
              <a:rPr lang="nb-NO" dirty="0" err="1"/>
              <a:t>stuff</a:t>
            </a:r>
            <a:r>
              <a:rPr lang="nb-NO" dirty="0"/>
              <a:t> like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required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. I understand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love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. It </a:t>
            </a:r>
            <a:r>
              <a:rPr lang="nb-NO" dirty="0" err="1"/>
              <a:t>needed</a:t>
            </a:r>
            <a:r>
              <a:rPr lang="nb-NO" dirty="0"/>
              <a:t>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time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.</a:t>
            </a:r>
          </a:p>
          <a:p>
            <a:pPr marL="171450" indent="-171450">
              <a:buFontTx/>
              <a:buChar char="-"/>
            </a:pPr>
            <a:r>
              <a:rPr lang="nb-NO" dirty="0"/>
              <a:t>Direct Routing,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this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works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have som </a:t>
            </a:r>
            <a:r>
              <a:rPr lang="nb-NO" dirty="0" err="1"/>
              <a:t>basic</a:t>
            </a:r>
            <a:r>
              <a:rPr lang="nb-NO" dirty="0"/>
              <a:t> in </a:t>
            </a:r>
            <a:r>
              <a:rPr lang="nb-NO" dirty="0" err="1"/>
              <a:t>place</a:t>
            </a:r>
            <a:r>
              <a:rPr lang="nb-NO" dirty="0"/>
              <a:t>.</a:t>
            </a:r>
          </a:p>
          <a:p>
            <a:pPr marL="171450" indent="-171450">
              <a:buFontTx/>
              <a:buChar char="-"/>
            </a:pPr>
            <a:r>
              <a:rPr lang="nb-NO" dirty="0"/>
              <a:t>Dyn365 Sales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integrations</a:t>
            </a:r>
            <a:r>
              <a:rPr lang="nb-NO" dirty="0"/>
              <a:t> </a:t>
            </a:r>
            <a:r>
              <a:rPr lang="nb-NO" dirty="0" err="1"/>
              <a:t>working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/>
              <a:t>Demo </a:t>
            </a:r>
            <a:r>
              <a:rPr lang="nb-NO" dirty="0" err="1"/>
              <a:t>of</a:t>
            </a:r>
            <a:r>
              <a:rPr lang="nb-NO" dirty="0"/>
              <a:t> Dyn365 sales,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calling in and </a:t>
            </a:r>
            <a:r>
              <a:rPr lang="nb-NO" dirty="0" err="1"/>
              <a:t>out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Azure</a:t>
            </a:r>
            <a:r>
              <a:rPr lang="nb-NO" dirty="0"/>
              <a:t> </a:t>
            </a:r>
            <a:r>
              <a:rPr lang="nb-NO" dirty="0" err="1"/>
              <a:t>communications</a:t>
            </a:r>
            <a:r>
              <a:rPr lang="nb-NO" dirty="0"/>
              <a:t> service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configure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for Dyn365CS</a:t>
            </a:r>
          </a:p>
          <a:p>
            <a:pPr marL="171450" indent="-171450">
              <a:buFontTx/>
              <a:buChar char="-"/>
            </a:pPr>
            <a:r>
              <a:rPr lang="nb-NO" dirty="0"/>
              <a:t>Dyn365 Customer service </a:t>
            </a:r>
            <a:r>
              <a:rPr lang="nb-NO" dirty="0" err="1"/>
              <a:t>Omnichannel</a:t>
            </a:r>
            <a:r>
              <a:rPr lang="nb-NO" dirty="0"/>
              <a:t> Voice –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it</a:t>
            </a:r>
          </a:p>
          <a:p>
            <a:pPr marL="171450" indent="-171450">
              <a:buFontTx/>
              <a:buChar char="-"/>
            </a:pPr>
            <a:r>
              <a:rPr lang="nb-NO" dirty="0"/>
              <a:t>Demo – Live Dyn365CS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transcript</a:t>
            </a:r>
            <a:r>
              <a:rPr lang="nb-NO" dirty="0"/>
              <a:t> </a:t>
            </a:r>
          </a:p>
          <a:p>
            <a:pPr marL="171450" indent="-171450">
              <a:buFontTx/>
              <a:buChar char="-"/>
            </a:pPr>
            <a:r>
              <a:rPr lang="nb-NO" dirty="0"/>
              <a:t>Got </a:t>
            </a:r>
            <a:r>
              <a:rPr lang="nb-NO" dirty="0" err="1"/>
              <a:t>any</a:t>
            </a:r>
            <a:r>
              <a:rPr lang="nb-NO" dirty="0"/>
              <a:t> Questions? </a:t>
            </a:r>
            <a:r>
              <a:rPr lang="nb-NO" dirty="0" err="1"/>
              <a:t>Let’s</a:t>
            </a:r>
            <a:r>
              <a:rPr lang="nb-NO" dirty="0"/>
              <a:t> do Q/A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5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</a:t>
            </a:r>
            <a:r>
              <a:rPr lang="nb-NO" dirty="0" err="1"/>
              <a:t>get</a:t>
            </a:r>
            <a:r>
              <a:rPr lang="nb-NO" dirty="0"/>
              <a:t> all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.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telehony</a:t>
            </a:r>
            <a:r>
              <a:rPr lang="nb-NO" dirty="0"/>
              <a:t> in Teams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Operator Connect or Direct Routing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have Phone System Standard for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shall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Teams </a:t>
            </a:r>
            <a:r>
              <a:rPr lang="nb-NO" dirty="0" err="1"/>
              <a:t>Telephony</a:t>
            </a:r>
            <a:r>
              <a:rPr lang="nb-NO" dirty="0"/>
              <a:t>. </a:t>
            </a:r>
          </a:p>
          <a:p>
            <a:r>
              <a:rPr lang="nb-NO" dirty="0"/>
              <a:t>This is a part </a:t>
            </a:r>
            <a:r>
              <a:rPr lang="nb-NO" dirty="0" err="1"/>
              <a:t>of</a:t>
            </a:r>
            <a:r>
              <a:rPr lang="nb-NO" dirty="0"/>
              <a:t> E5 so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E5 </a:t>
            </a:r>
            <a:r>
              <a:rPr lang="nb-NO" dirty="0" err="1"/>
              <a:t>why</a:t>
            </a:r>
            <a:r>
              <a:rPr lang="nb-NO" dirty="0"/>
              <a:t> not enable for Teams </a:t>
            </a:r>
            <a:r>
              <a:rPr lang="nb-NO" dirty="0" err="1"/>
              <a:t>telephony</a:t>
            </a:r>
            <a:r>
              <a:rPr lang="nb-NO" dirty="0"/>
              <a:t> and </a:t>
            </a:r>
            <a:r>
              <a:rPr lang="nb-NO" dirty="0" err="1"/>
              <a:t>use</a:t>
            </a:r>
            <a:r>
              <a:rPr lang="nb-NO" dirty="0"/>
              <a:t> Teams as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softphone</a:t>
            </a:r>
            <a:r>
              <a:rPr lang="nb-NO" dirty="0"/>
              <a:t> at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  <a:p>
            <a:r>
              <a:rPr lang="nb-NO" dirty="0"/>
              <a:t>Are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Calling Plans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license</a:t>
            </a:r>
            <a:r>
              <a:rPr lang="nb-NO" dirty="0"/>
              <a:t>.</a:t>
            </a:r>
          </a:p>
          <a:p>
            <a:r>
              <a:rPr lang="nb-NO" dirty="0"/>
              <a:t>If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queues</a:t>
            </a:r>
            <a:r>
              <a:rPr lang="nb-NO" dirty="0"/>
              <a:t> and auto </a:t>
            </a:r>
            <a:r>
              <a:rPr lang="nb-NO" dirty="0" err="1"/>
              <a:t>attendant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as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have </a:t>
            </a:r>
            <a:r>
              <a:rPr lang="nb-NO" dirty="0" err="1"/>
              <a:t>phonenumber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is </a:t>
            </a:r>
            <a:r>
              <a:rPr lang="nb-NO" dirty="0" err="1"/>
              <a:t>free</a:t>
            </a:r>
            <a:r>
              <a:rPr lang="nb-NO" dirty="0"/>
              <a:t> and </a:t>
            </a:r>
            <a:r>
              <a:rPr lang="nb-NO" dirty="0" err="1"/>
              <a:t>named</a:t>
            </a:r>
            <a:r>
              <a:rPr lang="nb-NO" dirty="0"/>
              <a:t> M365 Virtual Phone System.</a:t>
            </a:r>
          </a:p>
          <a:p>
            <a:r>
              <a:rPr lang="nb-NO" dirty="0"/>
              <a:t>Are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E1-E3 and </a:t>
            </a:r>
            <a:r>
              <a:rPr lang="nb-NO" dirty="0" err="1"/>
              <a:t>other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Teams Phone Standard or Phone System Standard.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in different </a:t>
            </a:r>
            <a:r>
              <a:rPr lang="nb-NO" dirty="0" err="1"/>
              <a:t>documentations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different </a:t>
            </a:r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it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same.</a:t>
            </a:r>
          </a:p>
          <a:p>
            <a:r>
              <a:rPr lang="nb-NO" dirty="0" err="1"/>
              <a:t>When</a:t>
            </a:r>
            <a:r>
              <a:rPr lang="nb-NO" dirty="0"/>
              <a:t> it </a:t>
            </a:r>
            <a:r>
              <a:rPr lang="nb-NO" dirty="0" err="1"/>
              <a:t>comes</a:t>
            </a:r>
            <a:r>
              <a:rPr lang="nb-NO" dirty="0"/>
              <a:t> to Dynamics </a:t>
            </a:r>
            <a:r>
              <a:rPr lang="nb-NO" dirty="0" err="1"/>
              <a:t>license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</a:t>
            </a:r>
            <a:r>
              <a:rPr lang="nb-NO" dirty="0" err="1"/>
              <a:t>jungle</a:t>
            </a:r>
            <a:r>
              <a:rPr lang="nb-NO" dirty="0"/>
              <a:t> and </a:t>
            </a:r>
            <a:r>
              <a:rPr lang="nb-NO" dirty="0" err="1"/>
              <a:t>I’m</a:t>
            </a:r>
            <a:r>
              <a:rPr lang="nb-NO" dirty="0"/>
              <a:t> not a Dyn365 </a:t>
            </a:r>
            <a:r>
              <a:rPr lang="nb-NO" dirty="0" err="1"/>
              <a:t>expert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table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license</a:t>
            </a:r>
            <a:r>
              <a:rPr lang="nb-NO" dirty="0"/>
              <a:t> part </a:t>
            </a:r>
            <a:r>
              <a:rPr lang="nb-NO" dirty="0" err="1"/>
              <a:t>workling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 I have up and </a:t>
            </a:r>
            <a:r>
              <a:rPr lang="nb-NO" dirty="0" err="1"/>
              <a:t>running</a:t>
            </a:r>
            <a:r>
              <a:rPr lang="nb-NO" dirty="0"/>
              <a:t> for my </a:t>
            </a:r>
            <a:r>
              <a:rPr lang="nb-NO" dirty="0" err="1"/>
              <a:t>user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/>
              <a:t>If </a:t>
            </a:r>
            <a:r>
              <a:rPr lang="nb-NO" dirty="0" err="1"/>
              <a:t>you</a:t>
            </a:r>
            <a:r>
              <a:rPr lang="nb-NO" dirty="0"/>
              <a:t> plan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Ominchannel</a:t>
            </a:r>
            <a:r>
              <a:rPr lang="nb-NO" dirty="0"/>
              <a:t> </a:t>
            </a:r>
            <a:r>
              <a:rPr lang="nb-NO" dirty="0" err="1"/>
              <a:t>voice</a:t>
            </a:r>
            <a:r>
              <a:rPr lang="nb-NO" dirty="0"/>
              <a:t> be </a:t>
            </a:r>
            <a:r>
              <a:rPr lang="nb-NO" dirty="0" err="1"/>
              <a:t>aware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support Direct Routing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US and </a:t>
            </a:r>
            <a:r>
              <a:rPr lang="nb-NO" dirty="0" err="1"/>
              <a:t>Poerto</a:t>
            </a:r>
            <a:r>
              <a:rPr lang="nb-NO" dirty="0"/>
              <a:t> Rico. If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US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from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4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Direct </a:t>
            </a:r>
            <a:r>
              <a:rPr lang="nb-NO" dirty="0" err="1"/>
              <a:t>rounting</a:t>
            </a:r>
            <a:r>
              <a:rPr lang="nb-NO" dirty="0"/>
              <a:t> </a:t>
            </a:r>
            <a:r>
              <a:rPr lang="nb-NO" dirty="0" err="1"/>
              <a:t>requires</a:t>
            </a:r>
            <a:r>
              <a:rPr lang="nb-NO" dirty="0"/>
              <a:t> a </a:t>
            </a:r>
            <a:r>
              <a:rPr lang="nb-NO" dirty="0" err="1"/>
              <a:t>Sesson</a:t>
            </a:r>
            <a:r>
              <a:rPr lang="nb-NO" dirty="0"/>
              <a:t> </a:t>
            </a:r>
            <a:r>
              <a:rPr lang="nb-NO" dirty="0" err="1"/>
              <a:t>Boarder</a:t>
            </a:r>
            <a:r>
              <a:rPr lang="nb-NO" dirty="0"/>
              <a:t> Controller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as SBC. You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from a partner or from a telco. </a:t>
            </a:r>
          </a:p>
          <a:p>
            <a:r>
              <a:rPr lang="nb-NO" dirty="0"/>
              <a:t>It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hosted</a:t>
            </a:r>
            <a:r>
              <a:rPr lang="nb-NO" dirty="0"/>
              <a:t> in </a:t>
            </a:r>
            <a:r>
              <a:rPr lang="nb-NO" dirty="0" err="1"/>
              <a:t>Azure</a:t>
            </a:r>
            <a:r>
              <a:rPr lang="nb-NO" dirty="0"/>
              <a:t>, AWS or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clouds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have in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datacenter</a:t>
            </a:r>
            <a:r>
              <a:rPr lang="nb-NO" dirty="0"/>
              <a:t> as an </a:t>
            </a:r>
            <a:r>
              <a:rPr lang="nb-NO" dirty="0" err="1"/>
              <a:t>appliance</a:t>
            </a:r>
            <a:r>
              <a:rPr lang="nb-NO" dirty="0"/>
              <a:t> or a Virtual Machine. This is more up to </a:t>
            </a:r>
            <a:r>
              <a:rPr lang="nb-NO" dirty="0" err="1"/>
              <a:t>you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it.</a:t>
            </a:r>
          </a:p>
          <a:p>
            <a:r>
              <a:rPr lang="nb-NO" dirty="0"/>
              <a:t>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sip trunk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phone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. This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from </a:t>
            </a:r>
            <a:r>
              <a:rPr lang="nb-NO" dirty="0" err="1"/>
              <a:t>your</a:t>
            </a:r>
            <a:r>
              <a:rPr lang="nb-NO" dirty="0"/>
              <a:t> telco. </a:t>
            </a:r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telcos</a:t>
            </a:r>
            <a:r>
              <a:rPr lang="nb-NO" dirty="0"/>
              <a:t> deliver </a:t>
            </a:r>
            <a:r>
              <a:rPr lang="nb-NO" dirty="0" err="1"/>
              <a:t>this</a:t>
            </a:r>
            <a:r>
              <a:rPr lang="nb-NO" dirty="0"/>
              <a:t> as a service and have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Operator Connect </a:t>
            </a:r>
            <a:r>
              <a:rPr lang="nb-NO" dirty="0" err="1"/>
              <a:t>options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Teams Admin Center (TAC).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64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Microsoft offers calling plans in more </a:t>
            </a:r>
            <a:r>
              <a:rPr lang="nb-NO" dirty="0" err="1"/>
              <a:t>countries</a:t>
            </a:r>
            <a:r>
              <a:rPr lang="nb-NO" dirty="0"/>
              <a:t>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for SBC. Microsoft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you</a:t>
            </a:r>
            <a:r>
              <a:rPr lang="nb-NO" dirty="0"/>
              <a:t> telco. You </a:t>
            </a:r>
            <a:r>
              <a:rPr lang="nb-NO" dirty="0" err="1"/>
              <a:t>can</a:t>
            </a:r>
            <a:r>
              <a:rPr lang="nb-NO" dirty="0"/>
              <a:t> port and order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. </a:t>
            </a:r>
          </a:p>
          <a:p>
            <a:r>
              <a:rPr lang="nb-NO" dirty="0" err="1"/>
              <a:t>But</a:t>
            </a:r>
            <a:r>
              <a:rPr lang="nb-NO" dirty="0"/>
              <a:t> Calling plans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supported</a:t>
            </a:r>
            <a:r>
              <a:rPr lang="nb-NO" dirty="0"/>
              <a:t> </a:t>
            </a:r>
            <a:r>
              <a:rPr lang="nb-NO" dirty="0" err="1"/>
              <a:t>yet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Azure</a:t>
            </a:r>
            <a:r>
              <a:rPr lang="nb-NO" dirty="0"/>
              <a:t> Communications Service,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meens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it </a:t>
            </a:r>
            <a:r>
              <a:rPr lang="nb-NO" dirty="0" err="1"/>
              <a:t>connected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BOT Service for </a:t>
            </a:r>
            <a:r>
              <a:rPr lang="nb-NO" dirty="0" err="1"/>
              <a:t>incomming</a:t>
            </a:r>
            <a:r>
              <a:rPr lang="nb-NO" dirty="0"/>
              <a:t> </a:t>
            </a:r>
            <a:r>
              <a:rPr lang="nb-NO" dirty="0" err="1"/>
              <a:t>calls</a:t>
            </a:r>
            <a:r>
              <a:rPr lang="nb-NO" dirty="0"/>
              <a:t> in </a:t>
            </a:r>
            <a:r>
              <a:rPr lang="nb-NO" dirty="0" err="1"/>
              <a:t>Omnichannel</a:t>
            </a:r>
            <a:r>
              <a:rPr lang="nb-NO" dirty="0"/>
              <a:t> </a:t>
            </a:r>
            <a:r>
              <a:rPr lang="nb-NO" dirty="0" err="1"/>
              <a:t>voice</a:t>
            </a:r>
            <a:r>
              <a:rPr lang="nb-NO" dirty="0"/>
              <a:t>.  Just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aware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9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Time for </a:t>
            </a:r>
            <a:r>
              <a:rPr lang="nb-NO" dirty="0" err="1"/>
              <a:t>some</a:t>
            </a:r>
            <a:r>
              <a:rPr lang="nb-NO" dirty="0"/>
              <a:t> cool </a:t>
            </a:r>
            <a:r>
              <a:rPr lang="nb-NO" dirty="0" err="1"/>
              <a:t>stuff</a:t>
            </a:r>
            <a:r>
              <a:rPr lang="nb-NO" dirty="0"/>
              <a:t>. This is </a:t>
            </a:r>
            <a:r>
              <a:rPr lang="nb-NO" dirty="0" err="1"/>
              <a:t>basic</a:t>
            </a:r>
            <a:r>
              <a:rPr lang="nb-NO" dirty="0"/>
              <a:t> </a:t>
            </a:r>
            <a:r>
              <a:rPr lang="nb-NO" dirty="0" err="1"/>
              <a:t>config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Teams </a:t>
            </a:r>
            <a:r>
              <a:rPr lang="nb-NO" dirty="0" err="1"/>
              <a:t>voice</a:t>
            </a:r>
            <a:r>
              <a:rPr lang="nb-NO" dirty="0"/>
              <a:t> in Dyn365 Sales.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99B4A-FA5F-4B9C-8C2E-B2BFD491B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88" r="2978" b="4628"/>
          <a:stretch/>
        </p:blipFill>
        <p:spPr>
          <a:xfrm>
            <a:off x="-2" y="4861810"/>
            <a:ext cx="12202631" cy="19961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8062F6-7AD7-472A-AFC5-A12352E22052}"/>
              </a:ext>
            </a:extLst>
          </p:cNvPr>
          <p:cNvSpPr/>
          <p:nvPr userDrawn="1"/>
        </p:nvSpPr>
        <p:spPr bwMode="auto">
          <a:xfrm>
            <a:off x="1" y="0"/>
            <a:ext cx="12192000" cy="4895187"/>
          </a:xfrm>
          <a:prstGeom prst="rect">
            <a:avLst/>
          </a:prstGeom>
          <a:solidFill>
            <a:srgbClr val="3D3D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9698" y="1400175"/>
            <a:ext cx="10906515" cy="3800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868" y="317109"/>
            <a:ext cx="10373940" cy="69374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7F276F2-F976-4E5A-88ED-75B93306C453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DB7E699-05F5-4A4C-9110-E274F3B316EB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710F13B-2E1E-4C19-BC09-ECE1FE74E7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196BB4-F3C2-4F95-8A0A-AA526DE5E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70229" y="1620536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BAD4A95-E9AE-4D16-A1D8-C05CF3305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7790" y="1635131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7E8FD9A-23E0-43E9-BDDA-67CE6FB82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5192" y="3140678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5018B0-009D-462B-9277-B84DFD9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843" y="464622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DA4606F-41D5-4222-8381-843524DC99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37790" y="4645566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C7CEB5-D7B7-43D4-A7AB-574D2F76E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6579477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CA2FA2F-D100-47CD-B6FC-4105F92A5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2753" y="3140678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D5C5A6CD-3AEC-488B-A4D5-07CD083F55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699" y="1620536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0CD7F0D-3DFD-4CAE-8003-B25CCA136F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4662" y="3140678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3A9E635-BEA4-418A-8620-1D28AE642B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2313" y="464622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9340192-14D7-4F6D-B038-4996ACEB705D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F846E49-25C8-4BE0-A2EE-CB0A5E607449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AB1580B5-EE81-4E54-933C-660B155033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1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40693ED3-605E-4BDB-9BD6-0CE23906641E}"/>
              </a:ext>
            </a:extLst>
          </p:cNvPr>
          <p:cNvSpPr txBox="1"/>
          <p:nvPr userDrawn="1"/>
        </p:nvSpPr>
        <p:spPr>
          <a:xfrm>
            <a:off x="40070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3D3D66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2022</a:t>
            </a:r>
            <a:endParaRPr lang="cs-CZ" sz="1800" b="1" dirty="0">
              <a:solidFill>
                <a:srgbClr val="3D3D66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C5F0809-29D8-4F61-93C8-0DFE933774C8}"/>
              </a:ext>
            </a:extLst>
          </p:cNvPr>
          <p:cNvSpPr txBox="1"/>
          <p:nvPr userDrawn="1"/>
        </p:nvSpPr>
        <p:spPr>
          <a:xfrm>
            <a:off x="935352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3D3D66"/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MAY, 4. – 6. 2022</a:t>
            </a:r>
            <a:endParaRPr lang="cs-CZ" sz="1800" b="1" dirty="0">
              <a:solidFill>
                <a:srgbClr val="3D3D66"/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11E616-14D1-4B1C-A009-5D6FFA45C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22" t="3588" r="4122"/>
          <a:stretch/>
        </p:blipFill>
        <p:spPr>
          <a:xfrm>
            <a:off x="-1" y="4867275"/>
            <a:ext cx="12192001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350" y="2127541"/>
            <a:ext cx="2834640" cy="2834640"/>
          </a:xfrm>
          <a:prstGeom prst="ellipse">
            <a:avLst/>
          </a:prstGeom>
          <a:ln w="101600">
            <a:solidFill>
              <a:srgbClr val="6667AB"/>
            </a:solidFill>
          </a:ln>
        </p:spPr>
        <p:txBody>
          <a:bodyPr/>
          <a:lstStyle>
            <a:lvl1pPr>
              <a:buClr>
                <a:srgbClr val="6667AB"/>
              </a:buClr>
              <a:defRPr>
                <a:solidFill>
                  <a:srgbClr val="7959A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784" y="1896272"/>
            <a:ext cx="6423538" cy="329717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6667AB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50F464B-E587-4A44-8F5F-94F9855A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532" y="317109"/>
            <a:ext cx="10462430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203BCEC-9853-400D-B0B2-4A2D95B6D184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6F15429-E10C-486F-AA60-280FDE40A0DF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D585CC-A026-48B8-8D39-EEC3BF9DC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2"/>
            <a:ext cx="10981431" cy="483114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6667AB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123034-779A-456A-B558-AC656397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867" y="317109"/>
            <a:ext cx="10453581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EA30E7D-1720-40C2-83C4-E2321C32C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DB24A3-8FC6-4FE2-BD3D-657AE350FE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868" y="317109"/>
            <a:ext cx="10393604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C438B6C-EF95-49F7-8BFB-13A1233AAFDC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0E2E529-0A9B-4A05-BD64-357846D8F8D3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0008E0B-A415-4429-AC28-70F30D079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40693ED3-605E-4BDB-9BD6-0CE23906641E}"/>
              </a:ext>
            </a:extLst>
          </p:cNvPr>
          <p:cNvSpPr txBox="1"/>
          <p:nvPr userDrawn="1"/>
        </p:nvSpPr>
        <p:spPr>
          <a:xfrm>
            <a:off x="40070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2022</a:t>
            </a:r>
            <a:endParaRPr lang="cs-CZ" sz="18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C5F0809-29D8-4F61-93C8-0DFE933774C8}"/>
              </a:ext>
            </a:extLst>
          </p:cNvPr>
          <p:cNvSpPr txBox="1"/>
          <p:nvPr userDrawn="1"/>
        </p:nvSpPr>
        <p:spPr>
          <a:xfrm>
            <a:off x="935352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6667AB"/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MAY, 4. – 6. 2022</a:t>
            </a:r>
            <a:endParaRPr lang="cs-CZ" sz="1800" b="1" dirty="0">
              <a:solidFill>
                <a:srgbClr val="6667AB"/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7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663043" y="1823614"/>
            <a:ext cx="4941156" cy="34126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56BB9-94E1-4190-9F73-ABD020366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868" y="317109"/>
            <a:ext cx="10462430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27105E-DA38-4328-B63E-6F9BCA7CE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0468" y="1823615"/>
            <a:ext cx="5098864" cy="341262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1D561F5-8BDE-4F47-A428-ADFBF27B1368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1B98350-D0EE-4716-B375-3657EFF7A6B3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B058DD0-BD98-4023-BD61-243A64E9E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868" y="317109"/>
            <a:ext cx="10472262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1274C261-0BC6-42AB-8DF0-65512575E0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417" y="1508759"/>
            <a:ext cx="3657600" cy="365760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CDC8B-491D-4A12-A301-B41026512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4151" y="1818321"/>
            <a:ext cx="5897979" cy="3038475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EC95B84-E6CE-4511-B4F3-C2C3890827B9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2B2EC05-D330-4640-BD10-D6C59A7C0353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3D1E5E93-8DFE-4850-8AAD-B7685B538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80" r:id="rId2"/>
    <p:sldLayoutId id="2147484173" r:id="rId3"/>
    <p:sldLayoutId id="2147484175" r:id="rId4"/>
    <p:sldLayoutId id="2147484196" r:id="rId5"/>
    <p:sldLayoutId id="2147484213" r:id="rId6"/>
    <p:sldLayoutId id="2147484156" r:id="rId7"/>
    <p:sldLayoutId id="2147484212" r:id="rId8"/>
    <p:sldLayoutId id="2147484179" r:id="rId9"/>
    <p:sldLayoutId id="2147484193" r:id="rId10"/>
    <p:sldLayoutId id="2147484214" r:id="rId11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orms.office.com/r/zzULt1dHLi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ED00-94BB-4F22-BE79-C6C51045B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8" r="2978" b="4628"/>
          <a:stretch/>
        </p:blipFill>
        <p:spPr>
          <a:xfrm>
            <a:off x="-2" y="4861810"/>
            <a:ext cx="12202631" cy="19961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9DE5DA-6E2D-474D-A89A-A90EDD12AAD2}"/>
              </a:ext>
            </a:extLst>
          </p:cNvPr>
          <p:cNvSpPr/>
          <p:nvPr/>
        </p:nvSpPr>
        <p:spPr bwMode="auto">
          <a:xfrm>
            <a:off x="1" y="-315690"/>
            <a:ext cx="12192000" cy="5210877"/>
          </a:xfrm>
          <a:prstGeom prst="rect">
            <a:avLst/>
          </a:prstGeom>
          <a:solidFill>
            <a:srgbClr val="3D3D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D7C2D-515A-48F9-90BE-527F11735B88}"/>
              </a:ext>
            </a:extLst>
          </p:cNvPr>
          <p:cNvSpPr txBox="1"/>
          <p:nvPr/>
        </p:nvSpPr>
        <p:spPr>
          <a:xfrm>
            <a:off x="0" y="3713429"/>
            <a:ext cx="121919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spc="-7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Dyn365 CS Omnichannel Voice –Teams Voice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CF7509F-DA0D-4788-A924-242D7FD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4486034"/>
            <a:ext cx="1806015" cy="18800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FC0149-68CB-47B4-B9C3-5F821001C96A}"/>
              </a:ext>
            </a:extLst>
          </p:cNvPr>
          <p:cNvSpPr txBox="1"/>
          <p:nvPr/>
        </p:nvSpPr>
        <p:spPr>
          <a:xfrm>
            <a:off x="21260" y="2034479"/>
            <a:ext cx="121813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spc="-7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Kai Stenberg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D8C5-1EE0-45F0-B822-1370C3074865}"/>
              </a:ext>
            </a:extLst>
          </p:cNvPr>
          <p:cNvSpPr txBox="1"/>
          <p:nvPr/>
        </p:nvSpPr>
        <p:spPr>
          <a:xfrm>
            <a:off x="21260" y="2379537"/>
            <a:ext cx="121813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spc="-7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@blinQ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53854A-2906-4A62-A44D-961BAFBD213E}"/>
              </a:ext>
            </a:extLst>
          </p:cNvPr>
          <p:cNvSpPr txBox="1"/>
          <p:nvPr/>
        </p:nvSpPr>
        <p:spPr>
          <a:xfrm>
            <a:off x="40070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MICROSOFT 365 VIRTUAL MARATHON 2022</a:t>
            </a:r>
            <a:endParaRPr lang="cs-CZ" sz="1800" b="1" dirty="0">
              <a:solidFill>
                <a:schemeClr val="bg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3997167-8628-46BC-8ACA-046B6D9F0C75}"/>
              </a:ext>
            </a:extLst>
          </p:cNvPr>
          <p:cNvSpPr txBox="1"/>
          <p:nvPr/>
        </p:nvSpPr>
        <p:spPr>
          <a:xfrm>
            <a:off x="934336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Source Sans Pro SemiBold" panose="020B0603030403020204" pitchFamily="34" charset="0"/>
                <a:cs typeface="Segoe UI Semilight" panose="020B0402040204020203" pitchFamily="34" charset="0"/>
              </a:rPr>
              <a:t>MAY,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ea typeface="Source Sans Pro SemiBold" panose="020B0603030403020204" pitchFamily="34" charset="0"/>
                <a:cs typeface="Segoe UI Semilight" panose="020B0402040204020203" pitchFamily="34" charset="0"/>
              </a:rPr>
              <a:t>4</a:t>
            </a:r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Source Sans Pro SemiBold" panose="020B0603030403020204" pitchFamily="34" charset="0"/>
                <a:cs typeface="Segoe UI Semilight" panose="020B0402040204020203" pitchFamily="34" charset="0"/>
              </a:rPr>
              <a:t> – 6, 2022</a:t>
            </a:r>
            <a:endParaRPr lang="cs-CZ" sz="1800" b="1" dirty="0">
              <a:solidFill>
                <a:schemeClr val="bg1"/>
              </a:solidFill>
              <a:latin typeface="Segoe UI Semilight" panose="020B0402040204020203" pitchFamily="34" charset="0"/>
              <a:ea typeface="Source Sans Pro SemiBold" panose="020B060303040302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6F563-3008-4AC0-BC5F-F2F84AFE0D99}"/>
              </a:ext>
            </a:extLst>
          </p:cNvPr>
          <p:cNvSpPr txBox="1"/>
          <p:nvPr/>
        </p:nvSpPr>
        <p:spPr>
          <a:xfrm>
            <a:off x="947531" y="2505670"/>
            <a:ext cx="1015116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6000" spc="-70" dirty="0"/>
              <a:t>Dynamics 365 Sales </a:t>
            </a:r>
            <a:r>
              <a:rPr lang="nb-NO" sz="6000" spc="-70" dirty="0" err="1"/>
              <a:t>with</a:t>
            </a:r>
            <a:r>
              <a:rPr lang="nb-NO" sz="6000" spc="-70" dirty="0"/>
              <a:t> Voice</a:t>
            </a:r>
          </a:p>
        </p:txBody>
      </p:sp>
    </p:spTree>
    <p:extLst>
      <p:ext uri="{BB962C8B-B14F-4D97-AF65-F5344CB8AC3E}">
        <p14:creationId xmlns:p14="http://schemas.microsoft.com/office/powerpoint/2010/main" val="263725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65F2-B799-49D3-B49B-A1152532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Dyn365 Sales Teams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C0FCE-5007-4493-97AE-36D1B20C3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Want</a:t>
            </a:r>
            <a:r>
              <a:rPr lang="nb-NO" dirty="0"/>
              <a:t> to chat in  Teams from Dyn365 Sales, sure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endParaRPr lang="nb-NO" dirty="0"/>
          </a:p>
          <a:p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config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chat</a:t>
            </a:r>
          </a:p>
          <a:p>
            <a:r>
              <a:rPr lang="nb-NO" dirty="0"/>
              <a:t>This is done from </a:t>
            </a:r>
            <a:r>
              <a:rPr lang="nb-NO" dirty="0" err="1"/>
              <a:t>the</a:t>
            </a: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F780C-928E-434E-B12F-A23557DA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29" y="1666587"/>
            <a:ext cx="4353533" cy="4134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7F480-D3B1-4012-90EE-970F4481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5721"/>
            <a:ext cx="777967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6FFCC5-16DB-4630-9686-53DB0635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84" y="732818"/>
            <a:ext cx="332161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8B546-6DE3-4223-841E-52E5516F55E3}"/>
              </a:ext>
            </a:extLst>
          </p:cNvPr>
          <p:cNvSpPr txBox="1"/>
          <p:nvPr/>
        </p:nvSpPr>
        <p:spPr>
          <a:xfrm>
            <a:off x="4629150" y="1228725"/>
            <a:ext cx="641985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400" dirty="0"/>
              <a:t>Dyn365 SALES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voice</a:t>
            </a:r>
            <a:r>
              <a:rPr lang="nb-NO" sz="2400" dirty="0"/>
              <a:t> </a:t>
            </a:r>
            <a:r>
              <a:rPr lang="nb-NO" sz="2400" dirty="0" err="1"/>
              <a:t>Config</a:t>
            </a:r>
            <a:endParaRPr lang="nb-NO" sz="24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  <a:p>
            <a:endParaRPr lang="nb-NO" sz="24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First </a:t>
            </a:r>
            <a:r>
              <a:rPr lang="nb-NO" sz="2400" dirty="0" err="1"/>
              <a:t>of</a:t>
            </a:r>
            <a:r>
              <a:rPr lang="nb-NO" sz="2400" dirty="0"/>
              <a:t> all </a:t>
            </a:r>
            <a:r>
              <a:rPr lang="nb-NO" sz="2400" dirty="0" err="1"/>
              <a:t>we</a:t>
            </a:r>
            <a:r>
              <a:rPr lang="nb-NO" sz="2400" dirty="0"/>
              <a:t> </a:t>
            </a:r>
            <a:r>
              <a:rPr lang="nb-NO" sz="2400" dirty="0" err="1"/>
              <a:t>need</a:t>
            </a:r>
            <a:r>
              <a:rPr lang="nb-NO" sz="2400" dirty="0"/>
              <a:t> to have Dyn365 ADMIN </a:t>
            </a:r>
            <a:r>
              <a:rPr lang="nb-NO" sz="2400" dirty="0" err="1"/>
              <a:t>rights</a:t>
            </a: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In </a:t>
            </a:r>
            <a:r>
              <a:rPr lang="nb-NO" sz="2400" dirty="0" err="1"/>
              <a:t>the</a:t>
            </a:r>
            <a:r>
              <a:rPr lang="nb-NO" sz="2400" dirty="0"/>
              <a:t> sales HUB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spc="-70" dirty="0"/>
          </a:p>
        </p:txBody>
      </p:sp>
    </p:spTree>
    <p:extLst>
      <p:ext uri="{BB962C8B-B14F-4D97-AF65-F5344CB8AC3E}">
        <p14:creationId xmlns:p14="http://schemas.microsoft.com/office/powerpoint/2010/main" val="35690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CB106180-86E8-44A5-AE84-44F1BFA4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97088"/>
            <a:ext cx="3697431" cy="3541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03957-1E7E-4C59-9741-901CCADD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26" y="1408194"/>
            <a:ext cx="7164661" cy="5059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E8AAB8-E6AA-4938-AC77-7B8C4E6389A1}"/>
              </a:ext>
            </a:extLst>
          </p:cNvPr>
          <p:cNvSpPr txBox="1"/>
          <p:nvPr/>
        </p:nvSpPr>
        <p:spPr>
          <a:xfrm>
            <a:off x="3495676" y="788313"/>
            <a:ext cx="3886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800" dirty="0"/>
              <a:t>Teams Calls (in </a:t>
            </a:r>
            <a:r>
              <a:rPr lang="nb-NO" sz="2800" dirty="0" err="1"/>
              <a:t>preview</a:t>
            </a:r>
            <a:r>
              <a:rPr lang="nb-NO" sz="2800" dirty="0"/>
              <a:t>)</a:t>
            </a:r>
            <a:endParaRPr lang="nb-NO" sz="28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293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FE983-9200-4302-A1E0-C47000F514D3}"/>
              </a:ext>
            </a:extLst>
          </p:cNvPr>
          <p:cNvSpPr txBox="1"/>
          <p:nvPr/>
        </p:nvSpPr>
        <p:spPr>
          <a:xfrm>
            <a:off x="76200" y="2419350"/>
            <a:ext cx="1198245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5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DEMO time – Teams Phone in Dyn365Sales</a:t>
            </a:r>
          </a:p>
        </p:txBody>
      </p:sp>
    </p:spTree>
    <p:extLst>
      <p:ext uri="{BB962C8B-B14F-4D97-AF65-F5344CB8AC3E}">
        <p14:creationId xmlns:p14="http://schemas.microsoft.com/office/powerpoint/2010/main" val="298984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A8B18-C4B3-47D4-B11F-115DBEAC0073}"/>
              </a:ext>
            </a:extLst>
          </p:cNvPr>
          <p:cNvSpPr txBox="1"/>
          <p:nvPr/>
        </p:nvSpPr>
        <p:spPr>
          <a:xfrm>
            <a:off x="1052513" y="2533650"/>
            <a:ext cx="100869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36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Dyn365 Customer Service </a:t>
            </a:r>
            <a:r>
              <a:rPr lang="nb-NO" sz="36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Omnichannel</a:t>
            </a:r>
            <a:r>
              <a:rPr lang="nb-NO" sz="36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36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with</a:t>
            </a:r>
            <a:r>
              <a:rPr lang="nb-NO" sz="36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36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voice</a:t>
            </a:r>
            <a:endParaRPr lang="nb-NO" sz="36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959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97D6D-2B26-4C99-A699-5C4684DC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7" y="2708153"/>
            <a:ext cx="9607099" cy="1997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B28F0-9101-4344-A0C0-16DEDBBCFFA0}"/>
              </a:ext>
            </a:extLst>
          </p:cNvPr>
          <p:cNvSpPr txBox="1"/>
          <p:nvPr/>
        </p:nvSpPr>
        <p:spPr>
          <a:xfrm>
            <a:off x="1398587" y="581025"/>
            <a:ext cx="9783763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40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Azure</a:t>
            </a:r>
            <a:r>
              <a:rPr lang="nb-NO" sz="40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Communications Service (ACS)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chemeClr val="bg1"/>
                </a:solidFill>
              </a:rPr>
              <a:t>First </a:t>
            </a:r>
            <a:r>
              <a:rPr lang="nb-NO" sz="2800" dirty="0" err="1">
                <a:solidFill>
                  <a:schemeClr val="bg1"/>
                </a:solidFill>
              </a:rPr>
              <a:t>connect</a:t>
            </a:r>
            <a:r>
              <a:rPr lang="nb-NO" sz="2800" dirty="0">
                <a:solidFill>
                  <a:schemeClr val="bg1"/>
                </a:solidFill>
              </a:rPr>
              <a:t> to </a:t>
            </a:r>
            <a:r>
              <a:rPr lang="nb-NO" sz="2800" dirty="0" err="1">
                <a:solidFill>
                  <a:schemeClr val="bg1"/>
                </a:solidFill>
              </a:rPr>
              <a:t>Azure</a:t>
            </a:r>
            <a:r>
              <a:rPr lang="nb-NO" sz="2800" dirty="0">
                <a:solidFill>
                  <a:schemeClr val="bg1"/>
                </a:solidFill>
              </a:rPr>
              <a:t> 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 err="1">
                <a:solidFill>
                  <a:schemeClr val="bg1"/>
                </a:solidFill>
              </a:rPr>
              <a:t>Find</a:t>
            </a:r>
            <a:r>
              <a:rPr lang="nb-NO" sz="2800" dirty="0">
                <a:solidFill>
                  <a:schemeClr val="bg1"/>
                </a:solidFill>
              </a:rPr>
              <a:t> </a:t>
            </a:r>
            <a:r>
              <a:rPr lang="nb-NO" sz="2800" dirty="0" err="1">
                <a:solidFill>
                  <a:schemeClr val="bg1"/>
                </a:solidFill>
              </a:rPr>
              <a:t>Azure</a:t>
            </a:r>
            <a:r>
              <a:rPr lang="nb-NO" sz="2800" dirty="0">
                <a:solidFill>
                  <a:schemeClr val="bg1"/>
                </a:solidFill>
              </a:rPr>
              <a:t> Communication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800" dirty="0" err="1">
                <a:solidFill>
                  <a:schemeClr val="bg1"/>
                </a:solidFill>
              </a:rPr>
              <a:t>Create</a:t>
            </a:r>
            <a:r>
              <a:rPr lang="nb-NO" sz="2800" dirty="0">
                <a:solidFill>
                  <a:schemeClr val="bg1"/>
                </a:solidFill>
              </a:rPr>
              <a:t> </a:t>
            </a:r>
            <a:r>
              <a:rPr lang="nb-NO" sz="2800" dirty="0" err="1">
                <a:solidFill>
                  <a:schemeClr val="bg1"/>
                </a:solidFill>
              </a:rPr>
              <a:t>the</a:t>
            </a:r>
            <a:r>
              <a:rPr lang="nb-NO" sz="2800" dirty="0">
                <a:solidFill>
                  <a:schemeClr val="bg1"/>
                </a:solidFill>
              </a:rPr>
              <a:t>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3328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DB8F0B-CF4A-4074-8B61-AA64C01F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3" y="1658144"/>
            <a:ext cx="7395500" cy="354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60DFC-2343-45DF-B0F1-67EE620A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4" y="1819275"/>
            <a:ext cx="9002381" cy="439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C8458-BD13-45F9-B69B-F8B57B5DC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096" y="1976459"/>
            <a:ext cx="7763958" cy="407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F3574-0911-4A7A-A13E-80FE2993D3EB}"/>
              </a:ext>
            </a:extLst>
          </p:cNvPr>
          <p:cNvSpPr txBox="1"/>
          <p:nvPr/>
        </p:nvSpPr>
        <p:spPr>
          <a:xfrm>
            <a:off x="3257550" y="371475"/>
            <a:ext cx="48863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Fill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in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the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missing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parts</a:t>
            </a:r>
          </a:p>
        </p:txBody>
      </p:sp>
    </p:spTree>
    <p:extLst>
      <p:ext uri="{BB962C8B-B14F-4D97-AF65-F5344CB8AC3E}">
        <p14:creationId xmlns:p14="http://schemas.microsoft.com/office/powerpoint/2010/main" val="21735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1B9A78C-4B83-4B55-A0EF-6E7F1E3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3" y="3219450"/>
            <a:ext cx="11226808" cy="10581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174EB-6FCC-430A-BB91-59D228C82D5F}"/>
              </a:ext>
            </a:extLst>
          </p:cNvPr>
          <p:cNvSpPr txBox="1"/>
          <p:nvPr/>
        </p:nvSpPr>
        <p:spPr>
          <a:xfrm>
            <a:off x="3400425" y="1466850"/>
            <a:ext cx="59055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The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result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of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the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missing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parts 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</a:t>
            </a:r>
            <a:endParaRPr lang="nb-NO" sz="24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137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9BBB7-CB98-4F7B-B5BD-1354F25B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" y="389914"/>
            <a:ext cx="4074905" cy="4436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7940D-F7F5-46C7-BD2B-EF5C01BA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31098"/>
            <a:ext cx="8421043" cy="312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80988-B3C8-4866-B3F5-07DBF74D4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472" y="603115"/>
            <a:ext cx="8716290" cy="42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21E52-E811-46C5-A4B6-01F144F2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99" y="317109"/>
            <a:ext cx="10146654" cy="693747"/>
          </a:xfrm>
        </p:spPr>
        <p:txBody>
          <a:bodyPr/>
          <a:lstStyle/>
          <a:p>
            <a:r>
              <a:rPr lang="en-US" dirty="0"/>
              <a:t>MICROSOFT 365 VIRTUAL MARATHON 2022 SPONSORS</a:t>
            </a:r>
          </a:p>
        </p:txBody>
      </p:sp>
      <p:pic>
        <p:nvPicPr>
          <p:cNvPr id="1026" name="Picture 2" descr="Avepoint">
            <a:extLst>
              <a:ext uri="{FF2B5EF4-FFF2-40B4-BE49-F238E27FC236}">
                <a16:creationId xmlns:a16="http://schemas.microsoft.com/office/drawing/2014/main" id="{F104C399-DA22-4148-B09C-4FDBA8A9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3" y="1466271"/>
            <a:ext cx="3818909" cy="98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lake">
            <a:extLst>
              <a:ext uri="{FF2B5EF4-FFF2-40B4-BE49-F238E27FC236}">
                <a16:creationId xmlns:a16="http://schemas.microsoft.com/office/drawing/2014/main" id="{8C67F654-6B75-4869-9177-5D37974F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68" y="1520432"/>
            <a:ext cx="2762074" cy="8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SP">
            <a:extLst>
              <a:ext uri="{FF2B5EF4-FFF2-40B4-BE49-F238E27FC236}">
                <a16:creationId xmlns:a16="http://schemas.microsoft.com/office/drawing/2014/main" id="{627C3FDC-6D22-4C4B-A845-A77F4C3F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10" y="1564258"/>
            <a:ext cx="24955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yclotron">
            <a:extLst>
              <a:ext uri="{FF2B5EF4-FFF2-40B4-BE49-F238E27FC236}">
                <a16:creationId xmlns:a16="http://schemas.microsoft.com/office/drawing/2014/main" id="{A32147F5-A5C6-45DA-B6D4-BD7993D80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44" y="3463972"/>
            <a:ext cx="2319102" cy="6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mperor Media Group">
            <a:extLst>
              <a:ext uri="{FF2B5EF4-FFF2-40B4-BE49-F238E27FC236}">
                <a16:creationId xmlns:a16="http://schemas.microsoft.com/office/drawing/2014/main" id="{40F64C8B-33C7-4A87-8C09-5CF131B4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43" y="3149318"/>
            <a:ext cx="939219" cy="12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werUP! Learning">
            <a:extLst>
              <a:ext uri="{FF2B5EF4-FFF2-40B4-BE49-F238E27FC236}">
                <a16:creationId xmlns:a16="http://schemas.microsoft.com/office/drawing/2014/main" id="{325881ED-7F70-40A9-B3D6-D5117D44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626" y="3428253"/>
            <a:ext cx="2205584" cy="5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ion Tech">
            <a:extLst>
              <a:ext uri="{FF2B5EF4-FFF2-40B4-BE49-F238E27FC236}">
                <a16:creationId xmlns:a16="http://schemas.microsoft.com/office/drawing/2014/main" id="{074E10A7-5879-4E19-A6CC-3DF8798B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90" y="4954852"/>
            <a:ext cx="2640192" cy="41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marter Consulting">
            <a:extLst>
              <a:ext uri="{FF2B5EF4-FFF2-40B4-BE49-F238E27FC236}">
                <a16:creationId xmlns:a16="http://schemas.microsoft.com/office/drawing/2014/main" id="{AD26DFE0-6859-4423-984B-8ADB942A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87" y="4887098"/>
            <a:ext cx="2480072" cy="4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22C11D2-9A2D-4539-84C2-D65D8BFD2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6258" y="4938352"/>
            <a:ext cx="1859561" cy="4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0D263-4711-4E3E-96F5-DE2625AC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825" y="459819"/>
            <a:ext cx="2886096" cy="43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6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2393-5C0D-4DAB-A94F-0C40F5B9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Dyn365 Customer Service Calling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4373F-B4BF-4E3E-9738-6ED8B9AEC831}"/>
              </a:ext>
            </a:extLst>
          </p:cNvPr>
          <p:cNvSpPr txBox="1"/>
          <p:nvPr/>
        </p:nvSpPr>
        <p:spPr>
          <a:xfrm>
            <a:off x="790575" y="1737836"/>
            <a:ext cx="5219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 err="1"/>
              <a:t>We</a:t>
            </a:r>
            <a:r>
              <a:rPr lang="nb-NO" sz="1800" dirty="0"/>
              <a:t> </a:t>
            </a:r>
            <a:r>
              <a:rPr lang="nb-NO" sz="1800" dirty="0" err="1"/>
              <a:t>use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Azure</a:t>
            </a:r>
            <a:r>
              <a:rPr lang="nb-NO" sz="1800" dirty="0"/>
              <a:t> Communication Service </a:t>
            </a:r>
            <a:r>
              <a:rPr lang="nb-NO" sz="1800" dirty="0" err="1"/>
              <a:t>together</a:t>
            </a:r>
            <a:r>
              <a:rPr lang="nb-NO" sz="1800" dirty="0"/>
              <a:t> </a:t>
            </a:r>
            <a:r>
              <a:rPr lang="nb-NO" sz="1800" dirty="0" err="1"/>
              <a:t>with</a:t>
            </a:r>
            <a:r>
              <a:rPr lang="nb-NO" sz="1800" dirty="0"/>
              <a:t> Direct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BOT and </a:t>
            </a:r>
            <a:r>
              <a:rPr lang="nb-NO" sz="1800" dirty="0" err="1"/>
              <a:t>phone</a:t>
            </a:r>
            <a:r>
              <a:rPr lang="nb-NO" sz="1800" dirty="0"/>
              <a:t> </a:t>
            </a:r>
            <a:r>
              <a:rPr lang="nb-NO" sz="1800" dirty="0" err="1"/>
              <a:t>number</a:t>
            </a:r>
            <a:r>
              <a:rPr lang="nb-NO" sz="1800" dirty="0"/>
              <a:t> has </a:t>
            </a:r>
            <a:r>
              <a:rPr lang="nb-NO" sz="1800" dirty="0" err="1"/>
              <a:t>been</a:t>
            </a:r>
            <a:r>
              <a:rPr lang="nb-NO" sz="1800" dirty="0"/>
              <a:t> </a:t>
            </a:r>
            <a:r>
              <a:rPr lang="nb-NO" sz="1800" dirty="0" err="1"/>
              <a:t>configured</a:t>
            </a:r>
            <a:endParaRPr lang="nb-NO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AI BOT </a:t>
            </a:r>
            <a:r>
              <a:rPr lang="nb-NO" sz="1800" dirty="0" err="1"/>
              <a:t>speak</a:t>
            </a:r>
            <a:r>
              <a:rPr lang="nb-NO" sz="1800" dirty="0"/>
              <a:t> </a:t>
            </a:r>
            <a:r>
              <a:rPr lang="nb-NO" sz="1800" dirty="0" err="1"/>
              <a:t>recognition</a:t>
            </a:r>
            <a:endParaRPr lang="nb-NO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 err="1"/>
              <a:t>We</a:t>
            </a:r>
            <a:r>
              <a:rPr lang="nb-NO" sz="1800" dirty="0"/>
              <a:t> </a:t>
            </a:r>
            <a:r>
              <a:rPr lang="nb-NO" sz="1800" dirty="0" err="1"/>
              <a:t>got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Calling </a:t>
            </a:r>
            <a:r>
              <a:rPr lang="nb-NO" sz="1800" dirty="0" err="1"/>
              <a:t>button</a:t>
            </a:r>
            <a:endParaRPr lang="nb-NO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47FF4-CD68-435B-A024-3187EE4A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6" y="3220403"/>
            <a:ext cx="8686800" cy="27186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7520E2-3A33-408F-94F2-2C75A361A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656788"/>
            <a:ext cx="7077075" cy="34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69BA8CC-5154-41F4-A8F4-563C2294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635300"/>
            <a:ext cx="7315200" cy="35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D802-328A-44C8-8943-03CAC251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Statistics</a:t>
            </a:r>
            <a:r>
              <a:rPr lang="nb-NO" dirty="0"/>
              <a:t> and </a:t>
            </a:r>
            <a:r>
              <a:rPr lang="nb-NO" dirty="0" err="1"/>
              <a:t>fun</a:t>
            </a:r>
            <a:endParaRPr lang="nb-N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7AB97-3015-4E0B-A614-A8AA71BEC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06" y="1456989"/>
            <a:ext cx="9913519" cy="456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F908F7-52B5-4A9F-8679-A84B8640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06" y="1150301"/>
            <a:ext cx="8738936" cy="416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7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5653B7-98E6-4A2A-83F4-2B1D05A6A255}"/>
              </a:ext>
            </a:extLst>
          </p:cNvPr>
          <p:cNvSpPr txBox="1"/>
          <p:nvPr/>
        </p:nvSpPr>
        <p:spPr>
          <a:xfrm>
            <a:off x="1162050" y="1238250"/>
            <a:ext cx="102869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48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DEMO Dyn365CS </a:t>
            </a:r>
            <a:r>
              <a:rPr lang="nb-NO" sz="48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Omnichannel</a:t>
            </a:r>
            <a:r>
              <a:rPr lang="nb-NO" sz="48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Voice </a:t>
            </a:r>
          </a:p>
        </p:txBody>
      </p:sp>
    </p:spTree>
    <p:extLst>
      <p:ext uri="{BB962C8B-B14F-4D97-AF65-F5344CB8AC3E}">
        <p14:creationId xmlns:p14="http://schemas.microsoft.com/office/powerpoint/2010/main" val="331221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F5AA-86D1-2317-1F01-8830F071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Wrapup</a:t>
            </a:r>
            <a:r>
              <a:rPr lang="nb-NO" dirty="0"/>
              <a:t> time……</a:t>
            </a:r>
            <a:r>
              <a:rPr lang="nb-NO" dirty="0" err="1"/>
              <a:t>What</a:t>
            </a:r>
            <a:r>
              <a:rPr lang="nb-NO" dirty="0"/>
              <a:t> have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learned</a:t>
            </a:r>
            <a:r>
              <a:rPr lang="nb-NO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5B1B4-DF3C-6341-34D4-EBB39BA603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Anything</a:t>
            </a:r>
            <a:r>
              <a:rPr lang="nb-NO" dirty="0"/>
              <a:t> ? I hope so.</a:t>
            </a:r>
          </a:p>
          <a:p>
            <a:r>
              <a:rPr lang="nb-NO" dirty="0"/>
              <a:t>The </a:t>
            </a:r>
            <a:r>
              <a:rPr lang="nb-NO" dirty="0" err="1"/>
              <a:t>basic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voice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Dyn365 elements</a:t>
            </a:r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telephony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endParaRPr lang="nb-NO" dirty="0"/>
          </a:p>
          <a:p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cool </a:t>
            </a:r>
            <a:r>
              <a:rPr lang="nb-NO" dirty="0" err="1"/>
              <a:t>feature</a:t>
            </a:r>
            <a:r>
              <a:rPr lang="nb-NO" dirty="0"/>
              <a:t>, </a:t>
            </a:r>
            <a:r>
              <a:rPr lang="nb-NO" dirty="0" err="1"/>
              <a:t>hopefully</a:t>
            </a:r>
            <a:endParaRPr lang="nb-NO" dirty="0"/>
          </a:p>
          <a:p>
            <a:r>
              <a:rPr lang="nb-NO" dirty="0"/>
              <a:t>Hope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r>
              <a:rPr lang="nb-NO" dirty="0"/>
              <a:t> in </a:t>
            </a:r>
            <a:r>
              <a:rPr lang="nb-NO" dirty="0" err="1"/>
              <a:t>place</a:t>
            </a:r>
            <a:r>
              <a:rPr lang="nb-NO" dirty="0"/>
              <a:t>.</a:t>
            </a:r>
          </a:p>
          <a:p>
            <a:r>
              <a:rPr lang="nb-NO" dirty="0"/>
              <a:t>Are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E5, </a:t>
            </a:r>
            <a:r>
              <a:rPr lang="nb-NO" dirty="0" err="1"/>
              <a:t>please</a:t>
            </a:r>
            <a:r>
              <a:rPr lang="nb-NO" dirty="0"/>
              <a:t> start to </a:t>
            </a:r>
            <a:r>
              <a:rPr lang="nb-NO" dirty="0" err="1"/>
              <a:t>use</a:t>
            </a:r>
            <a:r>
              <a:rPr lang="nb-NO" dirty="0"/>
              <a:t> Teams as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softphone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</a:t>
            </a:r>
            <a:r>
              <a:rPr lang="nb-NO" dirty="0" err="1"/>
              <a:t>pay</a:t>
            </a:r>
            <a:r>
              <a:rPr lang="nb-NO" dirty="0"/>
              <a:t> for most </a:t>
            </a:r>
            <a:r>
              <a:rPr lang="nb-NO" dirty="0" err="1"/>
              <a:t>of</a:t>
            </a:r>
            <a:r>
              <a:rPr lang="nb-NO"/>
              <a:t> it.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21869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B104F1-5C8F-4D03-A7E6-D2993F3FA651}"/>
              </a:ext>
            </a:extLst>
          </p:cNvPr>
          <p:cNvSpPr txBox="1"/>
          <p:nvPr/>
        </p:nvSpPr>
        <p:spPr>
          <a:xfrm>
            <a:off x="4123212" y="4944009"/>
            <a:ext cx="410368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  <a:hlinkClick r:id="rId2"/>
              </a:rPr>
              <a:t>https://forms.office.com/r/zzULt1dHLi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2" name="Picture 6" descr="Qr code&#10;&#10;Description automatically generated">
            <a:extLst>
              <a:ext uri="{FF2B5EF4-FFF2-40B4-BE49-F238E27FC236}">
                <a16:creationId xmlns:a16="http://schemas.microsoft.com/office/drawing/2014/main" id="{BF8F39B7-2360-C5EB-FFF4-23D84882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565F1-36AD-B481-607C-E1AFBA01631C}"/>
              </a:ext>
            </a:extLst>
          </p:cNvPr>
          <p:cNvSpPr txBox="1"/>
          <p:nvPr/>
        </p:nvSpPr>
        <p:spPr>
          <a:xfrm>
            <a:off x="3545681" y="997743"/>
            <a:ext cx="274319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spc="-70" dirty="0">
                <a:solidFill>
                  <a:srgbClr val="6667AB"/>
                </a:solidFill>
                <a:cs typeface="Segoe UI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27307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E9B1E091-D8BB-45C4-9526-9C42A232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1178207"/>
            <a:ext cx="5438775" cy="36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57E8A-354A-4E60-832D-BA4E25505CFF}"/>
              </a:ext>
            </a:extLst>
          </p:cNvPr>
          <p:cNvSpPr txBox="1"/>
          <p:nvPr/>
        </p:nvSpPr>
        <p:spPr>
          <a:xfrm>
            <a:off x="233464" y="224656"/>
            <a:ext cx="6430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M365 VIRTUAL MARATHON 2022 STYLE CHEATSHEET</a:t>
            </a:r>
            <a:endParaRPr lang="cs-CZ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60DA-0EBB-4894-837D-334CD49A5729}"/>
              </a:ext>
            </a:extLst>
          </p:cNvPr>
          <p:cNvSpPr txBox="1"/>
          <p:nvPr/>
        </p:nvSpPr>
        <p:spPr>
          <a:xfrm>
            <a:off x="233464" y="1095592"/>
            <a:ext cx="1820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TYPOGRAPHY</a:t>
            </a:r>
            <a:endParaRPr lang="cs-CZ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BAE0F-9446-4D4C-9AE1-0EA4F4C67740}"/>
              </a:ext>
            </a:extLst>
          </p:cNvPr>
          <p:cNvSpPr txBox="1"/>
          <p:nvPr/>
        </p:nvSpPr>
        <p:spPr>
          <a:xfrm>
            <a:off x="3820473" y="1095592"/>
            <a:ext cx="182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COLOR GUIDE</a:t>
            </a:r>
            <a:endParaRPr lang="cs-CZ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B065F-7CEE-47E7-B24E-96B6F73AA742}"/>
              </a:ext>
            </a:extLst>
          </p:cNvPr>
          <p:cNvSpPr txBox="1"/>
          <p:nvPr/>
        </p:nvSpPr>
        <p:spPr>
          <a:xfrm>
            <a:off x="6845028" y="1095592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 ELEMENTS</a:t>
            </a:r>
            <a:endParaRPr lang="cs-CZ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3C0D1-EB26-4833-934C-25839758989E}"/>
              </a:ext>
            </a:extLst>
          </p:cNvPr>
          <p:cNvSpPr/>
          <p:nvPr/>
        </p:nvSpPr>
        <p:spPr>
          <a:xfrm>
            <a:off x="3874710" y="1815442"/>
            <a:ext cx="914400" cy="914400"/>
          </a:xfrm>
          <a:prstGeom prst="ellipse">
            <a:avLst/>
          </a:prstGeom>
          <a:solidFill>
            <a:srgbClr val="3D3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53EA0-B36B-4370-A333-B48BC38BA381}"/>
              </a:ext>
            </a:extLst>
          </p:cNvPr>
          <p:cNvSpPr txBox="1"/>
          <p:nvPr/>
        </p:nvSpPr>
        <p:spPr>
          <a:xfrm>
            <a:off x="3766723" y="2834925"/>
            <a:ext cx="1130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DARK VIOLET</a:t>
            </a:r>
            <a:b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#3d3d66</a:t>
            </a:r>
            <a:endParaRPr lang="cs-CZ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3E3305-5D1E-4E86-B0C7-2D905AF927D2}"/>
              </a:ext>
            </a:extLst>
          </p:cNvPr>
          <p:cNvSpPr/>
          <p:nvPr/>
        </p:nvSpPr>
        <p:spPr>
          <a:xfrm>
            <a:off x="3874710" y="3463228"/>
            <a:ext cx="914400" cy="914400"/>
          </a:xfrm>
          <a:prstGeom prst="ellipse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B0EE01-60CA-483B-8CE7-D5F829AEEA35}"/>
              </a:ext>
            </a:extLst>
          </p:cNvPr>
          <p:cNvSpPr txBox="1"/>
          <p:nvPr/>
        </p:nvSpPr>
        <p:spPr>
          <a:xfrm>
            <a:off x="3902949" y="4482711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VERI PERI</a:t>
            </a:r>
            <a:b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#6667ab</a:t>
            </a:r>
            <a:endParaRPr lang="en-US" sz="1200" i="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2DBD15-95B0-4BDB-BFCA-5B09E84B07E9}"/>
              </a:ext>
            </a:extLst>
          </p:cNvPr>
          <p:cNvSpPr/>
          <p:nvPr/>
        </p:nvSpPr>
        <p:spPr>
          <a:xfrm>
            <a:off x="3874710" y="5111014"/>
            <a:ext cx="914400" cy="914400"/>
          </a:xfrm>
          <a:prstGeom prst="ellipse">
            <a:avLst/>
          </a:prstGeom>
          <a:solidFill>
            <a:srgbClr val="886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55D3A-8CEE-4D3E-AB85-066107B1D604}"/>
              </a:ext>
            </a:extLst>
          </p:cNvPr>
          <p:cNvSpPr txBox="1"/>
          <p:nvPr/>
        </p:nvSpPr>
        <p:spPr>
          <a:xfrm>
            <a:off x="3754284" y="6130499"/>
            <a:ext cx="1155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LIGHT VIOLET</a:t>
            </a:r>
            <a:b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#8866ab</a:t>
            </a:r>
            <a:endParaRPr lang="cs-CZ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B4AB1F-E921-4FEA-AA73-5EC831389CDD}"/>
              </a:ext>
            </a:extLst>
          </p:cNvPr>
          <p:cNvSpPr/>
          <p:nvPr/>
        </p:nvSpPr>
        <p:spPr>
          <a:xfrm>
            <a:off x="5174974" y="1815442"/>
            <a:ext cx="91440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08DB9-2E7F-47ED-9D88-F71E019F5BA3}"/>
              </a:ext>
            </a:extLst>
          </p:cNvPr>
          <p:cNvSpPr txBox="1"/>
          <p:nvPr/>
        </p:nvSpPr>
        <p:spPr>
          <a:xfrm>
            <a:off x="5239277" y="2834925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BLACK</a:t>
            </a:r>
            <a:b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#000000</a:t>
            </a:r>
            <a:endParaRPr lang="cs-CZ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024E05-F685-4D5E-AF18-DB1F5C6B3542}"/>
              </a:ext>
            </a:extLst>
          </p:cNvPr>
          <p:cNvSpPr/>
          <p:nvPr/>
        </p:nvSpPr>
        <p:spPr>
          <a:xfrm>
            <a:off x="5174974" y="3463228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E0E0E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1D5C26-F748-4F68-B353-2BF00BAC2B8B}"/>
              </a:ext>
            </a:extLst>
          </p:cNvPr>
          <p:cNvSpPr txBox="1"/>
          <p:nvPr/>
        </p:nvSpPr>
        <p:spPr>
          <a:xfrm>
            <a:off x="5104788" y="4482711"/>
            <a:ext cx="105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LIGHT GRAY</a:t>
            </a:r>
            <a:b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#bfbfbf</a:t>
            </a:r>
            <a:endParaRPr lang="cs-CZ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A3C2E7-99AD-4736-9641-C00D401EA4DE}"/>
              </a:ext>
            </a:extLst>
          </p:cNvPr>
          <p:cNvSpPr/>
          <p:nvPr/>
        </p:nvSpPr>
        <p:spPr>
          <a:xfrm>
            <a:off x="5174974" y="5111014"/>
            <a:ext cx="914400" cy="914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72F51-9482-409A-BFD3-AA7B3AACECD9}"/>
              </a:ext>
            </a:extLst>
          </p:cNvPr>
          <p:cNvSpPr txBox="1"/>
          <p:nvPr/>
        </p:nvSpPr>
        <p:spPr>
          <a:xfrm>
            <a:off x="5303398" y="613049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WHITE</a:t>
            </a:r>
            <a:b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#ffffff</a:t>
            </a:r>
            <a:endParaRPr lang="cs-CZ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460AB-6EA6-4456-B3DC-57522D4B2114}"/>
              </a:ext>
            </a:extLst>
          </p:cNvPr>
          <p:cNvSpPr txBox="1"/>
          <p:nvPr/>
        </p:nvSpPr>
        <p:spPr>
          <a:xfrm>
            <a:off x="233463" y="1852679"/>
            <a:ext cx="3307406" cy="341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SEGOE UI SEMIBOLD</a:t>
            </a:r>
            <a:b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SEGOE UI SEMILIGHT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Body text 16px</a:t>
            </a:r>
            <a:b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sz="11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SECTION 28px</a:t>
            </a:r>
          </a:p>
          <a:p>
            <a:pPr>
              <a:lnSpc>
                <a:spcPct val="150000"/>
              </a:lnSpc>
            </a:pPr>
            <a:b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rgbClr val="BFBFB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Underline note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HIGHLIGTED TEXT #1</a:t>
            </a:r>
            <a:b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rgbClr val="8866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HIGHLIGHTED TEXT #2</a:t>
            </a:r>
            <a:endParaRPr lang="cs-CZ" sz="1600" dirty="0">
              <a:solidFill>
                <a:srgbClr val="8866A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8C70A8-63A5-4083-A86B-2E59509F5848}"/>
              </a:ext>
            </a:extLst>
          </p:cNvPr>
          <p:cNvCxnSpPr/>
          <p:nvPr/>
        </p:nvCxnSpPr>
        <p:spPr>
          <a:xfrm>
            <a:off x="340468" y="696052"/>
            <a:ext cx="115175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D127AB-1324-481C-90B2-FD6834B183DC}"/>
              </a:ext>
            </a:extLst>
          </p:cNvPr>
          <p:cNvSpPr/>
          <p:nvPr/>
        </p:nvSpPr>
        <p:spPr>
          <a:xfrm>
            <a:off x="10315656" y="3203902"/>
            <a:ext cx="1215958" cy="120013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D8ACA3-A30A-4ACF-B409-190FB44222FB}"/>
              </a:ext>
            </a:extLst>
          </p:cNvPr>
          <p:cNvCxnSpPr/>
          <p:nvPr/>
        </p:nvCxnSpPr>
        <p:spPr>
          <a:xfrm>
            <a:off x="340468" y="1558575"/>
            <a:ext cx="2926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8CB2DD-B210-430F-B1F2-8A447F84D10F}"/>
              </a:ext>
            </a:extLst>
          </p:cNvPr>
          <p:cNvCxnSpPr/>
          <p:nvPr/>
        </p:nvCxnSpPr>
        <p:spPr>
          <a:xfrm>
            <a:off x="3926728" y="1557261"/>
            <a:ext cx="2468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90006E-9BED-47E4-89D2-FD44D2589A74}"/>
              </a:ext>
            </a:extLst>
          </p:cNvPr>
          <p:cNvCxnSpPr/>
          <p:nvPr/>
        </p:nvCxnSpPr>
        <p:spPr>
          <a:xfrm>
            <a:off x="6951339" y="1554854"/>
            <a:ext cx="4754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D61228D-41CB-4FE8-93ED-3DD15B51DFD4}"/>
              </a:ext>
            </a:extLst>
          </p:cNvPr>
          <p:cNvSpPr txBox="1"/>
          <p:nvPr/>
        </p:nvSpPr>
        <p:spPr>
          <a:xfrm>
            <a:off x="6845028" y="1684581"/>
            <a:ext cx="5012989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2D / FLAT DESIGN ILLUSTRATIONS, BLACK &amp; WHITE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OR TONED WITH AT LEAST ONE COLOR FROMGUIDE,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 AVATARS BEST ROUNDED AND BLACK &amp;WHITE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2CF642B-679A-4AF4-B5BE-EE9924A3C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11" y="3308984"/>
            <a:ext cx="969266" cy="996698"/>
          </a:xfrm>
          <a:prstGeom prst="rect">
            <a:avLst/>
          </a:prstGeom>
        </p:spPr>
      </p:pic>
      <p:pic>
        <p:nvPicPr>
          <p:cNvPr id="36" name="Picture 3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FBAF3F70-3475-4608-9BB3-9D99235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617" y="3256335"/>
            <a:ext cx="969266" cy="996698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F46862-3F80-4714-89E3-40CF43ABF27A}"/>
              </a:ext>
            </a:extLst>
          </p:cNvPr>
          <p:cNvSpPr/>
          <p:nvPr/>
        </p:nvSpPr>
        <p:spPr>
          <a:xfrm>
            <a:off x="6969886" y="5439335"/>
            <a:ext cx="1463040" cy="418289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BUTTON</a:t>
            </a:r>
            <a:endParaRPr lang="cs-CZ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1BF17E-8805-4158-B0D1-A9CC3680FF6E}"/>
              </a:ext>
            </a:extLst>
          </p:cNvPr>
          <p:cNvSpPr/>
          <p:nvPr/>
        </p:nvSpPr>
        <p:spPr>
          <a:xfrm>
            <a:off x="6984788" y="4803098"/>
            <a:ext cx="1463040" cy="4182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BUTTON</a:t>
            </a:r>
            <a:endParaRPr lang="cs-CZ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1CCE4D8-531B-452E-8722-D365B41D2106}"/>
              </a:ext>
            </a:extLst>
          </p:cNvPr>
          <p:cNvSpPr/>
          <p:nvPr/>
        </p:nvSpPr>
        <p:spPr>
          <a:xfrm>
            <a:off x="6984788" y="6107741"/>
            <a:ext cx="1463040" cy="4182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BUTTON</a:t>
            </a:r>
            <a:endParaRPr lang="cs-CZ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3F0C7F5-7510-436A-A298-CF5679B66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006" y="4720775"/>
            <a:ext cx="1781709" cy="1781709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D9F1EFBD-BE4F-482C-8415-66DBE1062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923" y="4668217"/>
            <a:ext cx="569423" cy="185781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64F8B39-8CA3-4828-A577-0B3878DDA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842" y="3251763"/>
            <a:ext cx="966218" cy="10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54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34515-6315-44FB-873D-6B7069FF9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Join the session 15 minutes before the scheduled start time.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Ten minutes before the scheduled start time request to be promoted to the Presenter role.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Raise your hand to get the moderator’s attention.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@Mention the meeting Presenters and request to be promoted to Presenter.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Begin your session at the scheduled start time.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Share with the attendees if the session is being recorded.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If your session is not recorded, remind the moderator.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If you do not want your session recorded, remind the moderator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Share with the attendees if you will be sharing the slides and where they can be viewed.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Start the Q&amp;A portion of your session by 40 minutes past the scheduled start time.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At the end of your session ask attendees to start their video stream and take a Together Mode photo. </a:t>
            </a:r>
          </a:p>
          <a:p>
            <a:pPr>
              <a:lnSpc>
                <a:spcPct val="150000"/>
              </a:lnSpc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Please TWEET the photo and include the #M365VM hashtag</a:t>
            </a:r>
            <a:b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</a:b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B1CC3-B1D6-4ACF-B90A-6CC499CAD05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SPEAKER GUIDE – DELETE SLIDE</a:t>
            </a:r>
          </a:p>
        </p:txBody>
      </p:sp>
    </p:spTree>
    <p:extLst>
      <p:ext uri="{BB962C8B-B14F-4D97-AF65-F5344CB8AC3E}">
        <p14:creationId xmlns:p14="http://schemas.microsoft.com/office/powerpoint/2010/main" val="328022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7373ED-162D-48E5-B59E-DBB68CB6D7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Display the countdown timer screen.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Identify the session speaker and promote speaker to the Presenter role. 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b="1" u="sng" cap="small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Speakers are encouraged to join the meeting, raise their hand, and/or @mention meeting Presenters to request promotion from attendee to presenter.</a:t>
            </a:r>
            <a:endParaRPr lang="en-US" sz="1600" dirty="0">
              <a:solidFill>
                <a:srgbClr val="000000"/>
              </a:solidFill>
              <a:effectLst/>
              <a:latin typeface="Segoe UI Semilight" panose="020B0402040204020203" pitchFamily="34" charset="0"/>
              <a:ea typeface="Times New Roman" panose="02020603050405020304" pitchFamily="18" charset="0"/>
              <a:cs typeface="Segoe UI Semilight" panose="020B0402040204020203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Introduce the session speaker.  </a:t>
            </a:r>
          </a:p>
          <a:p>
            <a:pPr marL="599044" lvl="3" indent="-285750"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We recommend reading the speaker’s bio, as-well-as the full description of the session.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b="1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Optional</a:t>
            </a: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– Ahead of the session, choose appropriate music that you can play between sessions.</a:t>
            </a:r>
          </a:p>
          <a:p>
            <a:pPr marL="599044" lvl="3" indent="-285750">
              <a:lnSpc>
                <a:spcPct val="150000"/>
              </a:lnSpc>
              <a:spcBef>
                <a:spcPts val="0"/>
              </a:spcBef>
              <a:buClr>
                <a:srgbClr val="6667AB"/>
              </a:buClr>
              <a:buSzPct val="10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We recommend the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Lofi</a:t>
            </a: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music genre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If the speaker does not arrive by the scheduled start time, display the unplanned issue screen.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If the speaker arrives on time, start recording the session at the scheduled start time.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Stop recording when the speaker finishes their session, including the Q&amp;A portion.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5000"/>
            </a:pPr>
            <a:r>
              <a:rPr lang="en-US" sz="1600" dirty="0">
                <a:solidFill>
                  <a:srgbClr val="000000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Display the countdown timer screen for the next session you will moderate.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8C266-B85A-4B09-8A94-4A50931B8A5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MODERATOR GUIDE – DELETE SLIDE</a:t>
            </a:r>
          </a:p>
        </p:txBody>
      </p:sp>
    </p:spTree>
    <p:extLst>
      <p:ext uri="{BB962C8B-B14F-4D97-AF65-F5344CB8AC3E}">
        <p14:creationId xmlns:p14="http://schemas.microsoft.com/office/powerpoint/2010/main" val="95042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2F0F5-20E2-4AB6-AB61-BDB63A8D0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en-US" dirty="0" err="1"/>
              <a:t>Siggerud</a:t>
            </a:r>
            <a:r>
              <a:rPr lang="en-US" b="0" dirty="0"/>
              <a:t>, Norway</a:t>
            </a:r>
            <a:r>
              <a:rPr lang="en-US" dirty="0"/>
              <a:t>, Norwegian, Swedish &amp; English</a:t>
            </a:r>
            <a:endParaRPr lang="en-US" b="0" dirty="0"/>
          </a:p>
          <a:p>
            <a:r>
              <a:rPr lang="en-US" dirty="0"/>
              <a:t>Twitter: @kaistenberg </a:t>
            </a:r>
          </a:p>
          <a:p>
            <a:r>
              <a:rPr lang="en-US" dirty="0"/>
              <a:t>LinkedIn: https://www.linkedin.com/in/kaistenberg/</a:t>
            </a:r>
          </a:p>
          <a:p>
            <a:r>
              <a:rPr lang="en-US" dirty="0"/>
              <a:t>Microsoft MVP TEAMS, MS700, KEMP VIP</a:t>
            </a:r>
            <a:endParaRPr lang="en-US" b="0" dirty="0"/>
          </a:p>
          <a:p>
            <a:r>
              <a:rPr lang="en-US" dirty="0"/>
              <a:t>Teams and Integrations with Telco</a:t>
            </a:r>
            <a:endParaRPr lang="en-US" b="0" dirty="0"/>
          </a:p>
          <a:p>
            <a:r>
              <a:rPr lang="en-US" dirty="0"/>
              <a:t>Like Al Bundy, Married with Children</a:t>
            </a:r>
            <a:endParaRPr lang="en-US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84BAC-83E7-4DD2-BE1F-88C3312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 Stenberg 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01F1C72D-8659-47B0-A3FC-441DD0E95259}"/>
              </a:ext>
            </a:extLst>
          </p:cNvPr>
          <p:cNvSpPr txBox="1">
            <a:spLocks/>
          </p:cNvSpPr>
          <p:nvPr/>
        </p:nvSpPr>
        <p:spPr>
          <a:xfrm>
            <a:off x="560849" y="777040"/>
            <a:ext cx="6579477" cy="693747"/>
          </a:xfrm>
          <a:prstGeom prst="rect">
            <a:avLst/>
          </a:prstGeom>
        </p:spPr>
        <p:txBody>
          <a:bodyPr anchor="ctr"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-75" baseline="0">
                <a:ln w="3175">
                  <a:noFill/>
                </a:ln>
                <a:solidFill>
                  <a:srgbClr val="5D3D88"/>
                </a:solidFill>
                <a:effectLst/>
                <a:latin typeface="FenomenSans-Light" panose="00000400000000000000" pitchFamily="50" charset="0"/>
                <a:ea typeface="+mn-ea"/>
                <a:cs typeface="Arial" charset="0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Consultant @blinQ, Norway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43EB7B-4005-46D5-BB96-DFF963E0F19F}"/>
              </a:ext>
            </a:extLst>
          </p:cNvPr>
          <p:cNvSpPr/>
          <p:nvPr/>
        </p:nvSpPr>
        <p:spPr>
          <a:xfrm>
            <a:off x="2607590" y="486439"/>
            <a:ext cx="914400" cy="301752"/>
          </a:xfrm>
          <a:prstGeom prst="round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MVP</a:t>
            </a:r>
            <a:endParaRPr lang="cs-CZ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Placeholder 4" descr="A person standing in front of a large screen&#10;&#10;Description automatically generated with medium confidence">
            <a:extLst>
              <a:ext uri="{FF2B5EF4-FFF2-40B4-BE49-F238E27FC236}">
                <a16:creationId xmlns:a16="http://schemas.microsoft.com/office/drawing/2014/main" id="{CB8EFE32-7D07-4C22-9D76-76ADB9B3BD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7F3CE30-782F-47D1-BE6D-775CF72B5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699" y="380874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3EDB-2199-4257-A6F0-4C4A00C52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License </a:t>
            </a:r>
            <a:r>
              <a:rPr lang="nb-NO" dirty="0" err="1"/>
              <a:t>information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boring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>
                <a:sym typeface="Wingdings" panose="05000000000000000000" pitchFamily="2" charset="2"/>
              </a:rPr>
              <a:t></a:t>
            </a:r>
            <a:endParaRPr lang="nb-NO" dirty="0"/>
          </a:p>
          <a:p>
            <a:r>
              <a:rPr lang="nb-NO" dirty="0"/>
              <a:t>Direct Routing,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options</a:t>
            </a:r>
            <a:r>
              <a:rPr lang="nb-NO" dirty="0"/>
              <a:t>?</a:t>
            </a:r>
          </a:p>
          <a:p>
            <a:r>
              <a:rPr lang="nb-NO" dirty="0"/>
              <a:t>Dyn365 Sales and Teams </a:t>
            </a:r>
            <a:r>
              <a:rPr lang="nb-NO" dirty="0" err="1"/>
              <a:t>voice</a:t>
            </a:r>
            <a:r>
              <a:rPr lang="nb-NO" dirty="0"/>
              <a:t> How to….</a:t>
            </a:r>
          </a:p>
          <a:p>
            <a:r>
              <a:rPr lang="nb-NO" dirty="0"/>
              <a:t>DEMO – LIVE Dyn365 Sales</a:t>
            </a:r>
          </a:p>
          <a:p>
            <a:r>
              <a:rPr lang="nb-NO" dirty="0" err="1"/>
              <a:t>Azure</a:t>
            </a:r>
            <a:r>
              <a:rPr lang="nb-NO" dirty="0"/>
              <a:t> Communication service</a:t>
            </a:r>
          </a:p>
          <a:p>
            <a:r>
              <a:rPr lang="nb-NO" dirty="0"/>
              <a:t>Dyn356 Customer Service </a:t>
            </a:r>
            <a:r>
              <a:rPr lang="nb-NO" dirty="0" err="1"/>
              <a:t>Omnichannel</a:t>
            </a:r>
            <a:r>
              <a:rPr lang="nb-NO" dirty="0"/>
              <a:t> Voice </a:t>
            </a:r>
          </a:p>
          <a:p>
            <a:r>
              <a:rPr lang="nb-NO" dirty="0"/>
              <a:t>DEMO – LIVE Dyn365 CS </a:t>
            </a:r>
          </a:p>
          <a:p>
            <a:r>
              <a:rPr lang="nb-NO" dirty="0"/>
              <a:t>Q/A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146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DF43F-B974-4432-864F-3D3EF99AB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M365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E5,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addon</a:t>
            </a:r>
            <a:r>
              <a:rPr lang="nb-NO" dirty="0"/>
              <a:t> </a:t>
            </a:r>
            <a:r>
              <a:rPr lang="nb-NO" dirty="0" err="1"/>
              <a:t>named</a:t>
            </a:r>
            <a:r>
              <a:rPr lang="nb-NO" dirty="0"/>
              <a:t> </a:t>
            </a:r>
          </a:p>
          <a:p>
            <a:r>
              <a:rPr lang="nb-NO" dirty="0"/>
              <a:t>Phone System Standard or </a:t>
            </a:r>
            <a:r>
              <a:rPr lang="en-GB" b="0" i="0" dirty="0">
                <a:effectLst/>
              </a:rPr>
              <a:t>Teams Phone Standard </a:t>
            </a:r>
            <a:r>
              <a:rPr lang="nb-NO" dirty="0"/>
              <a:t>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Small Business</a:t>
            </a:r>
          </a:p>
          <a:p>
            <a:r>
              <a:rPr lang="nb-NO" dirty="0"/>
              <a:t>M365 Virtual Phone System for Resource </a:t>
            </a:r>
            <a:r>
              <a:rPr lang="nb-NO" dirty="0" err="1"/>
              <a:t>accounts</a:t>
            </a:r>
            <a:endParaRPr lang="nb-NO" dirty="0"/>
          </a:p>
          <a:p>
            <a:r>
              <a:rPr lang="nb-NO" dirty="0"/>
              <a:t>Dyn365 Sales Enterprise/Premium</a:t>
            </a:r>
          </a:p>
          <a:p>
            <a:r>
              <a:rPr lang="nb-NO" dirty="0"/>
              <a:t>M365 Dynamics See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table</a:t>
            </a:r>
            <a:r>
              <a:rPr lang="nb-NO" dirty="0"/>
              <a:t> 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3D525-4367-4331-86CC-A5D4A880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License </a:t>
            </a:r>
            <a:r>
              <a:rPr lang="nb-NO" dirty="0" err="1"/>
              <a:t>information</a:t>
            </a:r>
            <a:r>
              <a:rPr lang="nb-NO" dirty="0"/>
              <a:t> boring…….</a:t>
            </a:r>
            <a:r>
              <a:rPr lang="nb-NO" dirty="0" err="1"/>
              <a:t>but</a:t>
            </a:r>
            <a:r>
              <a:rPr lang="nb-NO" dirty="0"/>
              <a:t> a must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working</a:t>
            </a:r>
            <a:endParaRPr lang="nb-NO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36E2A59-967E-4009-89F1-AFE94BFC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13" y="2774020"/>
            <a:ext cx="552733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7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F460A-110D-4A1A-A300-284E1D222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Dyn365 Customer Service Enterprise </a:t>
            </a:r>
            <a:r>
              <a:rPr lang="nb-NO" dirty="0" err="1"/>
              <a:t>license</a:t>
            </a:r>
            <a:endParaRPr lang="nb-NO" dirty="0"/>
          </a:p>
          <a:p>
            <a:r>
              <a:rPr lang="nb-NO" dirty="0" err="1"/>
              <a:t>Omnichannel</a:t>
            </a:r>
            <a:r>
              <a:rPr lang="nb-NO" dirty="0"/>
              <a:t> is not </a:t>
            </a:r>
            <a:r>
              <a:rPr lang="nb-NO" dirty="0" err="1"/>
              <a:t>included</a:t>
            </a:r>
            <a:r>
              <a:rPr lang="nb-NO" dirty="0"/>
              <a:t> in Customer Service Pro </a:t>
            </a:r>
            <a:r>
              <a:rPr lang="nb-NO" dirty="0" err="1"/>
              <a:t>license</a:t>
            </a:r>
            <a:endParaRPr lang="nb-NO" dirty="0"/>
          </a:p>
          <a:p>
            <a:r>
              <a:rPr lang="nb-NO" dirty="0"/>
              <a:t>Dyn365 CS Digital Messaging </a:t>
            </a:r>
            <a:r>
              <a:rPr lang="nb-NO" dirty="0" err="1"/>
              <a:t>add-on</a:t>
            </a:r>
            <a:r>
              <a:rPr lang="nb-NO" dirty="0"/>
              <a:t> (Nice to have)</a:t>
            </a:r>
          </a:p>
          <a:p>
            <a:r>
              <a:rPr lang="nb-NO" dirty="0"/>
              <a:t>Dyn365 CS Voice Channel </a:t>
            </a:r>
            <a:r>
              <a:rPr lang="nb-NO" dirty="0" err="1"/>
              <a:t>Add</a:t>
            </a:r>
            <a:r>
              <a:rPr lang="nb-NO" dirty="0"/>
              <a:t>-in 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A3A65-46F6-4CEE-B0FC-0B44749E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More boring </a:t>
            </a:r>
            <a:r>
              <a:rPr lang="nb-NO" dirty="0" err="1"/>
              <a:t>stuff</a:t>
            </a:r>
            <a:r>
              <a:rPr lang="nb-NO" dirty="0"/>
              <a:t>…..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sorry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that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94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C7165-D30E-4844-8BDD-A20B2E8E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basic</a:t>
            </a:r>
            <a:r>
              <a:rPr lang="nb-NO" dirty="0"/>
              <a:t> </a:t>
            </a:r>
            <a:r>
              <a:rPr lang="nb-NO" dirty="0" err="1"/>
              <a:t>running</a:t>
            </a:r>
            <a:r>
              <a:rPr lang="nb-NO" dirty="0"/>
              <a:t> </a:t>
            </a:r>
            <a:r>
              <a:rPr lang="nb-NO" dirty="0" err="1"/>
              <a:t>behind</a:t>
            </a:r>
            <a:r>
              <a:rPr lang="nb-NO" dirty="0"/>
              <a:t> Direct 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E17621-EE1B-4477-B941-2F13A04721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00850" y="1823615"/>
            <a:ext cx="4198482" cy="3412627"/>
          </a:xfrm>
        </p:spPr>
        <p:txBody>
          <a:bodyPr/>
          <a:lstStyle/>
          <a:p>
            <a:r>
              <a:rPr lang="en-US" dirty="0"/>
              <a:t>Direct Routing let you bring your PBX to Teams</a:t>
            </a:r>
          </a:p>
          <a:p>
            <a:r>
              <a:rPr lang="en-US" dirty="0"/>
              <a:t>SIP-Trunk can be ordered from Telco</a:t>
            </a:r>
          </a:p>
          <a:p>
            <a:r>
              <a:rPr lang="en-US" dirty="0"/>
              <a:t>SBC – Session Border Controller are required </a:t>
            </a:r>
          </a:p>
          <a:p>
            <a:r>
              <a:rPr lang="en-US" dirty="0"/>
              <a:t>SBC can be delivered from</a:t>
            </a:r>
          </a:p>
          <a:p>
            <a:pPr lvl="1"/>
            <a:r>
              <a:rPr lang="en-US" dirty="0"/>
              <a:t>Your Telco (as a service)</a:t>
            </a:r>
          </a:p>
          <a:p>
            <a:pPr lvl="1"/>
            <a:r>
              <a:rPr lang="en-US" dirty="0"/>
              <a:t>Your Microsoft Partner (as a service)</a:t>
            </a:r>
          </a:p>
          <a:p>
            <a:pPr lvl="1"/>
            <a:r>
              <a:rPr lang="en-US" dirty="0"/>
              <a:t>In your Datacenter or in the cloud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675558-9B66-496E-BCB2-46BBADA80E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5" name="Content Placeholder 4" descr="Picture from Microsoft.com">
            <a:extLst>
              <a:ext uri="{FF2B5EF4-FFF2-40B4-BE49-F238E27FC236}">
                <a16:creationId xmlns:a16="http://schemas.microsoft.com/office/drawing/2014/main" id="{8913DEFB-930F-4F61-99BC-22909E9825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5" y="1823614"/>
            <a:ext cx="4770931" cy="22304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09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irect Routing vs Calling Plans: Which Is Best for Microsoft Teams?">
            <a:extLst>
              <a:ext uri="{FF2B5EF4-FFF2-40B4-BE49-F238E27FC236}">
                <a16:creationId xmlns:a16="http://schemas.microsoft.com/office/drawing/2014/main" id="{06822534-78E2-41ED-9A03-17E04963C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04" y="1125767"/>
            <a:ext cx="10274500" cy="38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832821-748F-4B2E-BDB2-90E3ADB338F1}"/>
              </a:ext>
            </a:extLst>
          </p:cNvPr>
          <p:cNvSpPr txBox="1"/>
          <p:nvPr/>
        </p:nvSpPr>
        <p:spPr>
          <a:xfrm>
            <a:off x="2667000" y="2476500"/>
            <a:ext cx="70961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Time for som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fun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…..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we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got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the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boring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stuff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in </a:t>
            </a:r>
            <a:r>
              <a:rPr lang="nb-NO" sz="2400" spc="-70" dirty="0" err="1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place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 </a:t>
            </a:r>
            <a:r>
              <a:rPr lang="nb-NO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</a:t>
            </a:r>
            <a:endParaRPr lang="nb-NO" sz="2400" spc="-70" dirty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6511776"/>
      </p:ext>
    </p:extLst>
  </p:cSld>
  <p:clrMapOvr>
    <a:masterClrMapping/>
  </p:clrMapOvr>
</p:sld>
</file>

<file path=ppt/theme/theme1.xml><?xml version="1.0" encoding="utf-8"?>
<a:theme xmlns:a="http://schemas.openxmlformats.org/drawingml/2006/main" name="M365VM 2022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69643e-7d3f-43f4-806b-5cfca59f20a9" xsi:nil="true"/>
    <lcf76f155ced4ddcb4097134ff3c332f xmlns="7fbadb6a-936e-47f7-8063-fb899253621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4B506AEE53E19418653A9DA40BC02D3" ma:contentTypeVersion="8" ma:contentTypeDescription="新しいドキュメントを作成します。" ma:contentTypeScope="" ma:versionID="6a75e04b8ed69a48a231d150edde402f">
  <xsd:schema xmlns:xsd="http://www.w3.org/2001/XMLSchema" xmlns:xs="http://www.w3.org/2001/XMLSchema" xmlns:p="http://schemas.microsoft.com/office/2006/metadata/properties" xmlns:ns2="7fbadb6a-936e-47f7-8063-fb8992536217" xmlns:ns3="f069643e-7d3f-43f4-806b-5cfca59f20a9" targetNamespace="http://schemas.microsoft.com/office/2006/metadata/properties" ma:root="true" ma:fieldsID="805c0855eae062b07c8553e78165292b" ns2:_="" ns3:_="">
    <xsd:import namespace="7fbadb6a-936e-47f7-8063-fb8992536217"/>
    <xsd:import namespace="f069643e-7d3f-43f4-806b-5cfca59f20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adb6a-936e-47f7-8063-fb89925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画像タグ" ma:readOnly="false" ma:fieldId="{5cf76f15-5ced-4ddc-b409-7134ff3c332f}" ma:taxonomyMulti="true" ma:sspId="06f676e2-7fa0-4dcf-8cb2-46ac236a86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9643e-7d3f-43f4-806b-5cfca59f20a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0e38dca-62e1-4317-9fcf-cc6724b15c09}" ma:internalName="TaxCatchAll" ma:showField="CatchAllData" ma:web="f069643e-7d3f-43f4-806b-5cfca59f20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21726-F855-4E21-981C-7AED17A42AB4}">
  <ds:schemaRefs>
    <ds:schemaRef ds:uri="http://schemas.microsoft.com/office/2006/documentManagement/types"/>
    <ds:schemaRef ds:uri="7fbadb6a-936e-47f7-8063-fb8992536217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f069643e-7d3f-43f4-806b-5cfca59f20a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B87557-91A8-497C-9B80-CB7CCF6A7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badb6a-936e-47f7-8063-fb8992536217"/>
    <ds:schemaRef ds:uri="f069643e-7d3f-43f4-806b-5cfca59f20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2335</Words>
  <Application>Microsoft Office PowerPoint</Application>
  <PresentationFormat>Widescreen</PresentationFormat>
  <Paragraphs>199</Paragraphs>
  <Slides>29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M365VM 2022</vt:lpstr>
      <vt:lpstr>PowerPoint Presentation</vt:lpstr>
      <vt:lpstr>MICROSOFT 365 VIRTUAL MARATHON 2022 SPONSORS</vt:lpstr>
      <vt:lpstr>Kai Stenberg </vt:lpstr>
      <vt:lpstr>Agenda</vt:lpstr>
      <vt:lpstr>License information boring…….but a must to get this working</vt:lpstr>
      <vt:lpstr>More boring stuff…..Really sorry about that</vt:lpstr>
      <vt:lpstr>We need to get the basic running behind Direct Routing</vt:lpstr>
      <vt:lpstr>PowerPoint Presentation</vt:lpstr>
      <vt:lpstr>PowerPoint Presentation</vt:lpstr>
      <vt:lpstr>PowerPoint Presentation</vt:lpstr>
      <vt:lpstr>Dyn365 Sales Teams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Dyn365 Customer Service Calling</vt:lpstr>
      <vt:lpstr>Statistics and fun</vt:lpstr>
      <vt:lpstr>PowerPoint Presentation</vt:lpstr>
      <vt:lpstr>Wrapup time……What have we learned?</vt:lpstr>
      <vt:lpstr>PowerPoint Presentation</vt:lpstr>
      <vt:lpstr>PowerPoint Presentation</vt:lpstr>
      <vt:lpstr>PowerPoint Presentation</vt:lpstr>
      <vt:lpstr>SPEAKER GUIDE – DELETE SLIDE</vt:lpstr>
      <vt:lpstr>MODERATOR GUIDE – DELETE SLIDE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7</cp:revision>
  <dcterms:created xsi:type="dcterms:W3CDTF">2016-09-23T09:03:56Z</dcterms:created>
  <dcterms:modified xsi:type="dcterms:W3CDTF">2022-05-05T06:02:37Z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0x01010044B506AEE53E19418653A9DA40BC02D3</vt:lpwstr>
  </property>
  <property fmtid="{D5CDD505-2E9C-101B-9397-08002B2CF9AE}" pid="3" name="MediaServiceImageTags">
    <vt:lpwstr/>
  </property>
</Properties>
</file>